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7" r:id="rId2"/>
    <p:sldId id="279" r:id="rId3"/>
    <p:sldId id="258" r:id="rId4"/>
    <p:sldId id="259" r:id="rId5"/>
    <p:sldId id="260" r:id="rId6"/>
    <p:sldId id="261" r:id="rId7"/>
    <p:sldId id="280" r:id="rId8"/>
    <p:sldId id="265" r:id="rId9"/>
    <p:sldId id="297" r:id="rId10"/>
    <p:sldId id="263" r:id="rId11"/>
    <p:sldId id="294" r:id="rId12"/>
    <p:sldId id="295" r:id="rId13"/>
    <p:sldId id="296" r:id="rId14"/>
    <p:sldId id="298" r:id="rId15"/>
    <p:sldId id="281" r:id="rId16"/>
    <p:sldId id="299" r:id="rId17"/>
    <p:sldId id="301" r:id="rId18"/>
    <p:sldId id="302" r:id="rId19"/>
    <p:sldId id="282" r:id="rId20"/>
    <p:sldId id="271" r:id="rId21"/>
    <p:sldId id="303" r:id="rId22"/>
    <p:sldId id="304" r:id="rId23"/>
    <p:sldId id="305" r:id="rId24"/>
    <p:sldId id="306" r:id="rId25"/>
    <p:sldId id="307" r:id="rId26"/>
    <p:sldId id="308" r:id="rId27"/>
    <p:sldId id="309" r:id="rId28"/>
    <p:sldId id="310" r:id="rId29"/>
    <p:sldId id="311" r:id="rId30"/>
    <p:sldId id="286" r:id="rId31"/>
    <p:sldId id="262" r:id="rId32"/>
    <p:sldId id="287" r:id="rId33"/>
    <p:sldId id="288" r:id="rId34"/>
    <p:sldId id="266" r:id="rId35"/>
    <p:sldId id="290" r:id="rId36"/>
    <p:sldId id="270" r:id="rId37"/>
    <p:sldId id="291" r:id="rId38"/>
    <p:sldId id="292" r:id="rId39"/>
    <p:sldId id="293" r:id="rId40"/>
    <p:sldId id="315" r:id="rId41"/>
    <p:sldId id="321" r:id="rId42"/>
    <p:sldId id="322" r:id="rId43"/>
    <p:sldId id="317" r:id="rId44"/>
    <p:sldId id="318" r:id="rId45"/>
    <p:sldId id="319" r:id="rId46"/>
    <p:sldId id="320" r:id="rId47"/>
    <p:sldId id="283" r:id="rId48"/>
    <p:sldId id="275" r:id="rId49"/>
    <p:sldId id="284"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8EB9"/>
    <a:srgbClr val="8892B5"/>
    <a:srgbClr val="427A8E"/>
    <a:srgbClr val="4752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94"/>
  </p:normalViewPr>
  <p:slideViewPr>
    <p:cSldViewPr snapToGrid="0" snapToObjects="1" showGuides="1">
      <p:cViewPr varScale="1">
        <p:scale>
          <a:sx n="85" d="100"/>
          <a:sy n="85" d="100"/>
        </p:scale>
        <p:origin x="59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1C4476"/>
            </a:solidFill>
            <a:ln>
              <a:noFill/>
            </a:ln>
          </c:spPr>
          <c:dPt>
            <c:idx val="0"/>
            <c:bubble3D val="0"/>
            <c:spPr>
              <a:solidFill>
                <a:schemeClr val="accent2"/>
              </a:solidFill>
              <a:ln w="19050">
                <a:noFill/>
              </a:ln>
              <a:effectLst/>
            </c:spPr>
            <c:extLst>
              <c:ext xmlns:c16="http://schemas.microsoft.com/office/drawing/2014/chart" uri="{C3380CC4-5D6E-409C-BE32-E72D297353CC}">
                <c16:uniqueId val="{00000001-AD87-054A-9D54-84FB2E91A7A2}"/>
              </c:ext>
            </c:extLst>
          </c:dPt>
          <c:dPt>
            <c:idx val="1"/>
            <c:bubble3D val="0"/>
            <c:spPr>
              <a:solidFill>
                <a:schemeClr val="accent2">
                  <a:lumMod val="40000"/>
                  <a:lumOff val="60000"/>
                </a:schemeClr>
              </a:solidFill>
              <a:ln w="19050">
                <a:noFill/>
              </a:ln>
              <a:effectLst/>
            </c:spPr>
            <c:extLst>
              <c:ext xmlns:c16="http://schemas.microsoft.com/office/drawing/2014/chart" uri="{C3380CC4-5D6E-409C-BE32-E72D297353CC}">
                <c16:uniqueId val="{00000003-AD87-054A-9D54-84FB2E91A7A2}"/>
              </c:ext>
            </c:extLst>
          </c:dPt>
          <c:cat>
            <c:strRef>
              <c:f>Sheet1!$A$2:$A$3</c:f>
              <c:strCache>
                <c:ptCount val="2"/>
                <c:pt idx="0">
                  <c:v>百分比</c:v>
                </c:pt>
                <c:pt idx="1">
                  <c:v>余下（自动计算）</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AD87-054A-9D54-84FB2E91A7A2}"/>
            </c:ext>
          </c:extLst>
        </c:ser>
        <c:dLbls>
          <c:showLegendKey val="0"/>
          <c:showVal val="0"/>
          <c:showCatName val="0"/>
          <c:showSerName val="0"/>
          <c:showPercent val="0"/>
          <c:showBubbleSize val="0"/>
          <c:showLeaderLines val="1"/>
        </c:dLbls>
        <c:firstSliceAng val="0"/>
        <c:holeSize val="86"/>
      </c:doughnutChart>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sym typeface="Arial" panose="020B0604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14:58:45.952"/>
    </inkml:context>
    <inkml:brush xml:id="br0">
      <inkml:brushProperty name="width" value="0.05" units="cm"/>
      <inkml:brushProperty name="height" value="0.05" units="cm"/>
      <inkml:brushProperty name="color" value="#E71224"/>
    </inkml:brush>
  </inkml:definitions>
  <inkml:trace contextRef="#ctx0" brushRef="#br0">450 2145 24575,'-4'0'0,"0"1"0,0 0 0,0 0 0,0 0 0,0 1 0,0 0 0,0-1 0,1 1 0,-1 1 0,0-1 0,1 0 0,0 1 0,0 0 0,0 0 0,0 0 0,0 0 0,-4 6 0,-5 7 0,1 0 0,-11 22 0,-9 27 0,-37 108 0,28-64 0,7-27 0,0-3 0,-34 126 0,59-158 0,-5 66 0,-2 17 0,1-24 0,4 0 0,7 141 0,3-219 0,-1 120 0,3 135 0,0-253 0,2-1 0,1 1 0,1-1 0,2 0 0,13 33 0,-14-41 0,-1 1 0,-1-1 0,0 1 0,1 29 0,-3 90 0,-4-93 0,3 1 0,8 54 0,-7-83 0,10 51 0,7 127 0,-19-170 0,2 1 0,0-1 0,2 0 0,1 0 0,1 0 0,17 39 0,-16-43 0,9 43 0,-12-45 0,0 0 0,2-1 0,11 27 0,7 5 0,-7-12 0,34 54 0,-43-80 0,-1 0 0,11 31 0,-15-33 0,1-1 0,1 1 0,0-1 0,0-1 0,1 1 0,9 11 0,9 5 0,-8-10 0,-1 0 0,0 2 0,-2-1 0,0 2 0,-2 0 0,14 29 0,3 35 0,-22-60 0,1-2 0,1 1 0,1-1 0,1 0 0,0-1 0,21 27 0,-28-44 0,3 6 0,1-1 0,0 0 0,1 0 0,0 0 0,1-1 0,0-1 0,0 0 0,1 0 0,17 9 0,-2-6 0,0 2 0,-1 1 0,-1 1 0,36 28 0,-36-24 0,0-1 0,2-1 0,0-1 0,1-2 0,1 0 0,40 13 0,-22-13 0,0-2 0,1-2 0,66 6 0,106 18 0,-129-17 0,98 5 0,-71-17 0,0 6 0,127 28 0,-91-1 0,-61-13 0,0-5 0,135 13 0,361-27 0,-332-9 0,8545 3 0,-8583-12 0,-33 0 0,332 11 0,-433-6 0,-1-4 0,131-35 0,-96 19 0,42-9 0,146-30 0,-234 49 0,-2-4 0,0-2 0,91-46 0,-80 35 0,5-6 0,60-22 0,-117 51 0,29-17 0,-30 14 0,31-12 0,-21 12 0,-2-2 0,0-2 0,-1-2 0,-1-1 0,50-39 0,-68 46 0,-2 0 0,1-1 0,-2 0 0,0-1 0,-1-1 0,0 0 0,12-27 0,52-133 0,-76 176 0,24-73 0,-3-2 0,15-113 0,-10 49 0,9 7 0,3-7 0,54-529 0,-84 455 0,-8 137 0,3 0 0,20-113 0,33-22 0,9-49 0,-55 202 0,94-450 0,-48 232 0,-28 114 0,-2 39 0,40-230 0,-55 292 0,-5 26 0,0 0 0,-3 0 0,0-58 0,-6 41 0,-3 0 0,-2 0 0,-1 1 0,-24-71 0,-20-70 0,6 17 0,24 112 0,-37-74 0,36 77 0,21 52 0,0-1 0,0 1 0,-1 0 0,-1 0 0,1 0 0,-1 1 0,0-1 0,-1 1 0,-13-13 0,-5 0 0,-2 2 0,-1 1 0,0 2 0,-1 0 0,-34-13 0,22 10 0,-266-123 0,210 103 0,-13-6 0,75 29 0,0 2 0,-1 2 0,-1 1 0,0 1 0,-60-7 0,72 12 0,0-1 0,1-1 0,-1-1 0,1-1 0,-33-19 0,35 20 0,0 1 0,0 0 0,-1 2 0,0 0 0,0 1 0,-27-1 0,-51-9 0,-5-10 0,-1 4 0,-1 6 0,-153-3 0,171 19 0,5 1 0,-1-4 0,-155-22 0,170 11 0,0 3 0,-137-1 0,-107 9 0,214-4 0,-111-20 0,106 13 0,0 4 0,-149 8 0,98 2 0,-104-3 0,-294 3 0,470 4 0,-145 27 0,-82 40 0,125-27 0,119-30 0,-659 131 0,695-142 0,0 2 0,1 1 0,-51 21 0,-83 49 0,4-2 0,-161 43 0,37-15 0,-74 31 0,306-114 0,-95 53 0,-41 44 0,105-65 0,-471 289 0,476-290 0,-71 41 0,50-41 0,-171 78 0,-129 20 0,397-149 0,-103 31 0,-1-4 0,-141 17 0,117-31 0,0-6 0,-146-9 0,88-2 0,-4252 3-1365,4416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9F2020-3382-4D70-827F-83A112A2BCCC}" type="datetimeFigureOut">
              <a:rPr lang="zh-CN" altLang="en-US" smtClean="0"/>
              <a:t>2022/5/13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49097-17B0-44B9-A469-9059F3FE8EE1}" type="slidenum">
              <a:rPr lang="zh-CN" altLang="en-US" smtClean="0"/>
              <a:t>‹#›</a:t>
            </a:fld>
            <a:endParaRPr lang="zh-CN" altLang="en-US"/>
          </a:p>
        </p:txBody>
      </p:sp>
    </p:spTree>
    <p:extLst>
      <p:ext uri="{BB962C8B-B14F-4D97-AF65-F5344CB8AC3E}">
        <p14:creationId xmlns:p14="http://schemas.microsoft.com/office/powerpoint/2010/main" val="207837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277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2302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D6C27-2F1F-D1CA-0E4C-D4F763038B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EA185C0-8356-F38D-634B-AE6128FD464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D86F25-DD61-62B8-3423-0752D067AA13}"/>
              </a:ext>
            </a:extLst>
          </p:cNvPr>
          <p:cNvSpPr>
            <a:spLocks noGrp="1"/>
          </p:cNvSpPr>
          <p:nvPr>
            <p:ph type="dt" sz="half" idx="10"/>
          </p:nvPr>
        </p:nvSpPr>
        <p:spPr/>
        <p:txBody>
          <a:bodyPr/>
          <a:lstStyle/>
          <a:p>
            <a:fld id="{BD7A1805-21C6-40E7-BCE7-295B58855022}" type="datetimeFigureOut">
              <a:rPr lang="zh-CN" altLang="en-US" smtClean="0"/>
              <a:t>2022/5/12</a:t>
            </a:fld>
            <a:endParaRPr lang="zh-CN" altLang="en-US"/>
          </a:p>
        </p:txBody>
      </p:sp>
      <p:sp>
        <p:nvSpPr>
          <p:cNvPr id="5" name="页脚占位符 4">
            <a:extLst>
              <a:ext uri="{FF2B5EF4-FFF2-40B4-BE49-F238E27FC236}">
                <a16:creationId xmlns:a16="http://schemas.microsoft.com/office/drawing/2014/main" id="{654FD978-DBCF-7810-6C2C-31102BE9CC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A24D58-CD49-D796-F898-B4CE1B4621F3}"/>
              </a:ext>
            </a:extLst>
          </p:cNvPr>
          <p:cNvSpPr>
            <a:spLocks noGrp="1"/>
          </p:cNvSpPr>
          <p:nvPr>
            <p:ph type="sldNum" sz="quarter" idx="12"/>
          </p:nvPr>
        </p:nvSpPr>
        <p:spPr/>
        <p:txBody>
          <a:bodyPr/>
          <a:lstStyle/>
          <a:p>
            <a:fld id="{BA977679-77F8-4C0F-9534-C0B6D547A319}" type="slidenum">
              <a:rPr lang="zh-CN" altLang="en-US" smtClean="0"/>
              <a:t>‹#›</a:t>
            </a:fld>
            <a:endParaRPr lang="zh-CN" altLang="en-US"/>
          </a:p>
        </p:txBody>
      </p:sp>
    </p:spTree>
    <p:extLst>
      <p:ext uri="{BB962C8B-B14F-4D97-AF65-F5344CB8AC3E}">
        <p14:creationId xmlns:p14="http://schemas.microsoft.com/office/powerpoint/2010/main" val="1088341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296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三角形 3">
            <a:extLst>
              <a:ext uri="{FF2B5EF4-FFF2-40B4-BE49-F238E27FC236}">
                <a16:creationId xmlns:a16="http://schemas.microsoft.com/office/drawing/2014/main" id="{E09A5F71-96D3-0043-B1F7-59B425A3114D}"/>
              </a:ext>
            </a:extLst>
          </p:cNvPr>
          <p:cNvSpPr/>
          <p:nvPr/>
        </p:nvSpPr>
        <p:spPr>
          <a:xfrm>
            <a:off x="0" y="4812632"/>
            <a:ext cx="12192000" cy="2045368"/>
          </a:xfrm>
          <a:prstGeom prst="triangle">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三角形 4">
            <a:extLst>
              <a:ext uri="{FF2B5EF4-FFF2-40B4-BE49-F238E27FC236}">
                <a16:creationId xmlns:a16="http://schemas.microsoft.com/office/drawing/2014/main" id="{22C160F4-2470-4573-9176-8408AC811355}"/>
              </a:ext>
            </a:extLst>
          </p:cNvPr>
          <p:cNvSpPr/>
          <p:nvPr/>
        </p:nvSpPr>
        <p:spPr>
          <a:xfrm flipH="1">
            <a:off x="0" y="4812632"/>
            <a:ext cx="12192000" cy="2045366"/>
          </a:xfrm>
          <a:prstGeom prst="triangle">
            <a:avLst>
              <a:gd name="adj" fmla="val 0"/>
            </a:avLst>
          </a:prstGeom>
          <a:solidFill>
            <a:srgbClr val="5E8EB9"/>
          </a:solidFill>
          <a:ln>
            <a:noFill/>
          </a:ln>
          <a:effectLst>
            <a:outerShdw blurRad="177800" dist="38100" dir="13500000" algn="br" rotWithShape="0">
              <a:prstClr val="black">
                <a:alpha val="168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Rectangle 3">
            <a:extLst>
              <a:ext uri="{FF2B5EF4-FFF2-40B4-BE49-F238E27FC236}">
                <a16:creationId xmlns:a16="http://schemas.microsoft.com/office/drawing/2014/main" id="{4F32FBED-548E-DFF8-0619-4B30F0997621}"/>
              </a:ext>
            </a:extLst>
          </p:cNvPr>
          <p:cNvSpPr txBox="1">
            <a:spLocks noChangeArrowheads="1"/>
          </p:cNvSpPr>
          <p:nvPr/>
        </p:nvSpPr>
        <p:spPr bwMode="auto">
          <a:xfrm>
            <a:off x="1432560" y="1810838"/>
            <a:ext cx="9326880" cy="8605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6000" b="1" spc="300" dirty="0">
                <a:solidFill>
                  <a:srgbClr val="5E8EB9"/>
                </a:solidFill>
                <a:latin typeface="Microsoft YaHei Heavy" panose="020B0402040204020203" pitchFamily="34" charset="-122"/>
                <a:ea typeface="Microsoft YaHei Heavy" panose="020B0402040204020203" pitchFamily="34" charset="-122"/>
              </a:rPr>
              <a:t>面向行业应用的自然语言处理课程中期答辩</a:t>
            </a:r>
            <a:endParaRPr lang="en-US" altLang="zh-CN" sz="6000" b="1" spc="300" dirty="0">
              <a:solidFill>
                <a:srgbClr val="5E8EB9"/>
              </a:solidFill>
              <a:latin typeface="Microsoft YaHei Heavy" panose="020B0402040204020203" pitchFamily="34" charset="-122"/>
              <a:ea typeface="Microsoft YaHei Heavy" panose="020B0402040204020203" pitchFamily="34" charset="-122"/>
            </a:endParaRPr>
          </a:p>
        </p:txBody>
      </p:sp>
      <p:sp>
        <p:nvSpPr>
          <p:cNvPr id="9" name="文本框 8">
            <a:extLst>
              <a:ext uri="{FF2B5EF4-FFF2-40B4-BE49-F238E27FC236}">
                <a16:creationId xmlns:a16="http://schemas.microsoft.com/office/drawing/2014/main" id="{73953DE2-7ABD-ACE9-CE2E-3B588A86F47F}"/>
              </a:ext>
            </a:extLst>
          </p:cNvPr>
          <p:cNvSpPr txBox="1"/>
          <p:nvPr/>
        </p:nvSpPr>
        <p:spPr>
          <a:xfrm>
            <a:off x="3053751" y="3250941"/>
            <a:ext cx="6107502" cy="523220"/>
          </a:xfrm>
          <a:prstGeom prst="rect">
            <a:avLst/>
          </a:prstGeom>
          <a:noFill/>
        </p:spPr>
        <p:txBody>
          <a:bodyPr wrap="square">
            <a:spAutoFit/>
          </a:bodyPr>
          <a:lstStyle/>
          <a:p>
            <a:pPr algn="ctr"/>
            <a:r>
              <a:rPr lang="zh-CN" altLang="en-US" sz="2800" dirty="0">
                <a:solidFill>
                  <a:schemeClr val="bg1">
                    <a:lumMod val="75000"/>
                  </a:schemeClr>
                </a:solidFill>
              </a:rPr>
              <a:t>THESIS DEFENSE PPT</a:t>
            </a:r>
          </a:p>
        </p:txBody>
      </p:sp>
      <p:sp>
        <p:nvSpPr>
          <p:cNvPr id="2" name="文本框 1">
            <a:extLst>
              <a:ext uri="{FF2B5EF4-FFF2-40B4-BE49-F238E27FC236}">
                <a16:creationId xmlns:a16="http://schemas.microsoft.com/office/drawing/2014/main" id="{8EFD508A-1ED3-FE7D-A1EE-CDDEE6B36D65}"/>
              </a:ext>
            </a:extLst>
          </p:cNvPr>
          <p:cNvSpPr txBox="1"/>
          <p:nvPr/>
        </p:nvSpPr>
        <p:spPr>
          <a:xfrm>
            <a:off x="5118340" y="4216584"/>
            <a:ext cx="2079294" cy="338554"/>
          </a:xfrm>
          <a:prstGeom prst="rect">
            <a:avLst/>
          </a:prstGeom>
          <a:noFill/>
        </p:spPr>
        <p:txBody>
          <a:bodyPr wrap="square" rtlCol="0">
            <a:spAutoFit/>
          </a:bodyPr>
          <a:lstStyle/>
          <a:p>
            <a:r>
              <a:rPr kumimoji="1" lang="zh-CN" altLang="en-US" sz="1600" spc="300" dirty="0">
                <a:solidFill>
                  <a:schemeClr val="tx1">
                    <a:lumMod val="65000"/>
                    <a:lumOff val="35000"/>
                  </a:schemeClr>
                </a:solidFill>
                <a:latin typeface="Microsoft YaHei" panose="020B0503020204020204" pitchFamily="34" charset="-122"/>
                <a:ea typeface="Microsoft YaHei" panose="020B0503020204020204" pitchFamily="34" charset="-122"/>
              </a:rPr>
              <a:t>答辩人：周绪睿</a:t>
            </a:r>
          </a:p>
        </p:txBody>
      </p:sp>
      <p:pic>
        <p:nvPicPr>
          <p:cNvPr id="11" name="Picture 5">
            <a:extLst>
              <a:ext uri="{FF2B5EF4-FFF2-40B4-BE49-F238E27FC236}">
                <a16:creationId xmlns:a16="http://schemas.microsoft.com/office/drawing/2014/main" id="{27089210-92B3-F0D2-44F2-4DBCF9CFD4C5}"/>
              </a:ext>
            </a:extLst>
          </p:cNvPr>
          <p:cNvPicPr>
            <a:picLocks noChangeAspect="1"/>
          </p:cNvPicPr>
          <p:nvPr/>
        </p:nvPicPr>
        <p:blipFill>
          <a:blip r:embed="rId2"/>
          <a:srcRect/>
          <a:stretch>
            <a:fillRect/>
          </a:stretch>
        </p:blipFill>
        <p:spPr bwMode="auto">
          <a:xfrm>
            <a:off x="10755313" y="0"/>
            <a:ext cx="1436687" cy="1219200"/>
          </a:xfrm>
          <a:prstGeom prst="rect">
            <a:avLst/>
          </a:prstGeom>
          <a:noFill/>
          <a:ln w="9525">
            <a:noFill/>
            <a:miter lim="800000"/>
            <a:headEnd/>
            <a:tailEnd/>
          </a:ln>
        </p:spPr>
      </p:pic>
    </p:spTree>
    <p:extLst>
      <p:ext uri="{BB962C8B-B14F-4D97-AF65-F5344CB8AC3E}">
        <p14:creationId xmlns:p14="http://schemas.microsoft.com/office/powerpoint/2010/main" val="3940704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课题分析</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042238" y="890529"/>
            <a:ext cx="3787311"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METHODS AND IDEAS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0" name="history_157928">
            <a:extLst>
              <a:ext uri="{FF2B5EF4-FFF2-40B4-BE49-F238E27FC236}">
                <a16:creationId xmlns:a16="http://schemas.microsoft.com/office/drawing/2014/main" id="{003AF9CE-89D4-8A46-3A39-76BD9AE8B598}"/>
              </a:ext>
            </a:extLst>
          </p:cNvPr>
          <p:cNvSpPr>
            <a:spLocks noChangeAspect="1"/>
          </p:cNvSpPr>
          <p:nvPr/>
        </p:nvSpPr>
        <p:spPr bwMode="auto">
          <a:xfrm>
            <a:off x="1495035" y="1630564"/>
            <a:ext cx="488970" cy="488282"/>
          </a:xfrm>
          <a:custGeom>
            <a:avLst/>
            <a:gdLst>
              <a:gd name="connsiteX0" fmla="*/ 301222 w 602205"/>
              <a:gd name="connsiteY0" fmla="*/ 129064 h 601359"/>
              <a:gd name="connsiteX1" fmla="*/ 333492 w 602205"/>
              <a:gd name="connsiteY1" fmla="*/ 161278 h 601359"/>
              <a:gd name="connsiteX2" fmla="*/ 333492 w 602205"/>
              <a:gd name="connsiteY2" fmla="*/ 300925 h 601359"/>
              <a:gd name="connsiteX3" fmla="*/ 301222 w 602205"/>
              <a:gd name="connsiteY3" fmla="*/ 333139 h 601359"/>
              <a:gd name="connsiteX4" fmla="*/ 161334 w 602205"/>
              <a:gd name="connsiteY4" fmla="*/ 333139 h 601359"/>
              <a:gd name="connsiteX5" fmla="*/ 129064 w 602205"/>
              <a:gd name="connsiteY5" fmla="*/ 300925 h 601359"/>
              <a:gd name="connsiteX6" fmla="*/ 161334 w 602205"/>
              <a:gd name="connsiteY6" fmla="*/ 268711 h 601359"/>
              <a:gd name="connsiteX7" fmla="*/ 268953 w 602205"/>
              <a:gd name="connsiteY7" fmla="*/ 268711 h 601359"/>
              <a:gd name="connsiteX8" fmla="*/ 268953 w 602205"/>
              <a:gd name="connsiteY8" fmla="*/ 161278 h 601359"/>
              <a:gd name="connsiteX9" fmla="*/ 301222 w 602205"/>
              <a:gd name="connsiteY9" fmla="*/ 129064 h 601359"/>
              <a:gd name="connsiteX10" fmla="*/ 301183 w 602205"/>
              <a:gd name="connsiteY10" fmla="*/ 64437 h 601359"/>
              <a:gd name="connsiteX11" fmla="*/ 64528 w 602205"/>
              <a:gd name="connsiteY11" fmla="*/ 300760 h 601359"/>
              <a:gd name="connsiteX12" fmla="*/ 301183 w 602205"/>
              <a:gd name="connsiteY12" fmla="*/ 536922 h 601359"/>
              <a:gd name="connsiteX13" fmla="*/ 537677 w 602205"/>
              <a:gd name="connsiteY13" fmla="*/ 300760 h 601359"/>
              <a:gd name="connsiteX14" fmla="*/ 301183 w 602205"/>
              <a:gd name="connsiteY14" fmla="*/ 64437 h 601359"/>
              <a:gd name="connsiteX15" fmla="*/ 301183 w 602205"/>
              <a:gd name="connsiteY15" fmla="*/ 0 h 601359"/>
              <a:gd name="connsiteX16" fmla="*/ 602205 w 602205"/>
              <a:gd name="connsiteY16" fmla="*/ 300760 h 601359"/>
              <a:gd name="connsiteX17" fmla="*/ 301183 w 602205"/>
              <a:gd name="connsiteY17" fmla="*/ 601359 h 601359"/>
              <a:gd name="connsiteX18" fmla="*/ 0 w 602205"/>
              <a:gd name="connsiteY18" fmla="*/ 300760 h 601359"/>
              <a:gd name="connsiteX19" fmla="*/ 301183 w 602205"/>
              <a:gd name="connsiteY19" fmla="*/ 0 h 60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2205" h="601359">
                <a:moveTo>
                  <a:pt x="301222" y="129064"/>
                </a:moveTo>
                <a:cubicBezTo>
                  <a:pt x="318971" y="129064"/>
                  <a:pt x="333492" y="143561"/>
                  <a:pt x="333492" y="161278"/>
                </a:cubicBezTo>
                <a:lnTo>
                  <a:pt x="333492" y="300925"/>
                </a:lnTo>
                <a:cubicBezTo>
                  <a:pt x="333492" y="318643"/>
                  <a:pt x="318971" y="333139"/>
                  <a:pt x="301222" y="333139"/>
                </a:cubicBezTo>
                <a:lnTo>
                  <a:pt x="161334" y="333139"/>
                </a:lnTo>
                <a:cubicBezTo>
                  <a:pt x="143585" y="333139"/>
                  <a:pt x="129064" y="318643"/>
                  <a:pt x="129064" y="300925"/>
                </a:cubicBezTo>
                <a:cubicBezTo>
                  <a:pt x="129064" y="283047"/>
                  <a:pt x="143585" y="268711"/>
                  <a:pt x="161334" y="268711"/>
                </a:cubicBezTo>
                <a:lnTo>
                  <a:pt x="268953" y="268711"/>
                </a:lnTo>
                <a:lnTo>
                  <a:pt x="268953" y="161278"/>
                </a:lnTo>
                <a:cubicBezTo>
                  <a:pt x="268953" y="143561"/>
                  <a:pt x="283313" y="129064"/>
                  <a:pt x="301222" y="129064"/>
                </a:cubicBezTo>
                <a:close/>
                <a:moveTo>
                  <a:pt x="301183" y="64437"/>
                </a:moveTo>
                <a:cubicBezTo>
                  <a:pt x="170676" y="64437"/>
                  <a:pt x="64528" y="170436"/>
                  <a:pt x="64528" y="300760"/>
                </a:cubicBezTo>
                <a:cubicBezTo>
                  <a:pt x="64528" y="430923"/>
                  <a:pt x="170676" y="536922"/>
                  <a:pt x="301183" y="536922"/>
                </a:cubicBezTo>
                <a:cubicBezTo>
                  <a:pt x="431529" y="536922"/>
                  <a:pt x="537677" y="430923"/>
                  <a:pt x="537677" y="300760"/>
                </a:cubicBezTo>
                <a:cubicBezTo>
                  <a:pt x="537677" y="170436"/>
                  <a:pt x="431529" y="64437"/>
                  <a:pt x="301183" y="64437"/>
                </a:cubicBezTo>
                <a:close/>
                <a:moveTo>
                  <a:pt x="301183" y="0"/>
                </a:moveTo>
                <a:cubicBezTo>
                  <a:pt x="467181" y="0"/>
                  <a:pt x="602205" y="134835"/>
                  <a:pt x="602205" y="300760"/>
                </a:cubicBezTo>
                <a:cubicBezTo>
                  <a:pt x="602205" y="466525"/>
                  <a:pt x="467181" y="601359"/>
                  <a:pt x="301183" y="601359"/>
                </a:cubicBezTo>
                <a:cubicBezTo>
                  <a:pt x="135024" y="601359"/>
                  <a:pt x="0" y="466525"/>
                  <a:pt x="0" y="300760"/>
                </a:cubicBezTo>
                <a:cubicBezTo>
                  <a:pt x="0" y="134835"/>
                  <a:pt x="135024" y="0"/>
                  <a:pt x="301183" y="0"/>
                </a:cubicBezTo>
                <a:close/>
              </a:path>
            </a:pathLst>
          </a:custGeom>
          <a:solidFill>
            <a:schemeClr val="bg1"/>
          </a:solidFill>
          <a:ln>
            <a:noFill/>
          </a:ln>
        </p:spPr>
        <p:txBody>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椭圆 24">
            <a:extLst>
              <a:ext uri="{FF2B5EF4-FFF2-40B4-BE49-F238E27FC236}">
                <a16:creationId xmlns:a16="http://schemas.microsoft.com/office/drawing/2014/main" id="{4F7A03B4-B3F5-1593-01DD-2EFFFD7844A3}"/>
              </a:ext>
            </a:extLst>
          </p:cNvPr>
          <p:cNvSpPr/>
          <p:nvPr/>
        </p:nvSpPr>
        <p:spPr>
          <a:xfrm>
            <a:off x="480593" y="1702658"/>
            <a:ext cx="1206944" cy="1206944"/>
          </a:xfrm>
          <a:prstGeom prst="ellipse">
            <a:avLst/>
          </a:prstGeom>
          <a:solidFill>
            <a:schemeClr val="accent2"/>
          </a:solidFill>
          <a:ln>
            <a:noFill/>
          </a:ln>
          <a:effectLst>
            <a:outerShdw blurRad="193594" algn="ctr" rotWithShape="0">
              <a:schemeClr val="tx1">
                <a:lumMod val="65000"/>
                <a:lumOff val="3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6" name="strategical-planning_27141">
            <a:extLst>
              <a:ext uri="{FF2B5EF4-FFF2-40B4-BE49-F238E27FC236}">
                <a16:creationId xmlns:a16="http://schemas.microsoft.com/office/drawing/2014/main" id="{8D0A0AD4-FFEE-5403-1E22-BE32DEBA9DCF}"/>
              </a:ext>
            </a:extLst>
          </p:cNvPr>
          <p:cNvSpPr>
            <a:spLocks noChangeAspect="1"/>
          </p:cNvSpPr>
          <p:nvPr/>
        </p:nvSpPr>
        <p:spPr bwMode="auto">
          <a:xfrm>
            <a:off x="861488" y="2099745"/>
            <a:ext cx="483254" cy="488970"/>
          </a:xfrm>
          <a:custGeom>
            <a:avLst/>
            <a:gdLst>
              <a:gd name="connsiteX0" fmla="*/ 327500 w 596772"/>
              <a:gd name="connsiteY0" fmla="*/ 222827 h 603828"/>
              <a:gd name="connsiteX1" fmla="*/ 317859 w 596772"/>
              <a:gd name="connsiteY1" fmla="*/ 232453 h 603828"/>
              <a:gd name="connsiteX2" fmla="*/ 327500 w 596772"/>
              <a:gd name="connsiteY2" fmla="*/ 242079 h 603828"/>
              <a:gd name="connsiteX3" fmla="*/ 337141 w 596772"/>
              <a:gd name="connsiteY3" fmla="*/ 232453 h 603828"/>
              <a:gd name="connsiteX4" fmla="*/ 327500 w 596772"/>
              <a:gd name="connsiteY4" fmla="*/ 222827 h 603828"/>
              <a:gd name="connsiteX5" fmla="*/ 412093 w 596772"/>
              <a:gd name="connsiteY5" fmla="*/ 152184 h 603828"/>
              <a:gd name="connsiteX6" fmla="*/ 402452 w 596772"/>
              <a:gd name="connsiteY6" fmla="*/ 161810 h 603828"/>
              <a:gd name="connsiteX7" fmla="*/ 412093 w 596772"/>
              <a:gd name="connsiteY7" fmla="*/ 171436 h 603828"/>
              <a:gd name="connsiteX8" fmla="*/ 421734 w 596772"/>
              <a:gd name="connsiteY8" fmla="*/ 161810 h 603828"/>
              <a:gd name="connsiteX9" fmla="*/ 412093 w 596772"/>
              <a:gd name="connsiteY9" fmla="*/ 152184 h 603828"/>
              <a:gd name="connsiteX10" fmla="*/ 198124 w 596772"/>
              <a:gd name="connsiteY10" fmla="*/ 145508 h 603828"/>
              <a:gd name="connsiteX11" fmla="*/ 181796 w 596772"/>
              <a:gd name="connsiteY11" fmla="*/ 161810 h 603828"/>
              <a:gd name="connsiteX12" fmla="*/ 198124 w 596772"/>
              <a:gd name="connsiteY12" fmla="*/ 178112 h 603828"/>
              <a:gd name="connsiteX13" fmla="*/ 214451 w 596772"/>
              <a:gd name="connsiteY13" fmla="*/ 161810 h 603828"/>
              <a:gd name="connsiteX14" fmla="*/ 198124 w 596772"/>
              <a:gd name="connsiteY14" fmla="*/ 145508 h 603828"/>
              <a:gd name="connsiteX15" fmla="*/ 198124 w 596772"/>
              <a:gd name="connsiteY15" fmla="*/ 123772 h 603828"/>
              <a:gd name="connsiteX16" fmla="*/ 236221 w 596772"/>
              <a:gd name="connsiteY16" fmla="*/ 161810 h 603828"/>
              <a:gd name="connsiteX17" fmla="*/ 229379 w 596772"/>
              <a:gd name="connsiteY17" fmla="*/ 183546 h 603828"/>
              <a:gd name="connsiteX18" fmla="*/ 325945 w 596772"/>
              <a:gd name="connsiteY18" fmla="*/ 200625 h 603828"/>
              <a:gd name="connsiteX19" fmla="*/ 382859 w 596772"/>
              <a:gd name="connsiteY19" fmla="*/ 172989 h 603828"/>
              <a:gd name="connsiteX20" fmla="*/ 380682 w 596772"/>
              <a:gd name="connsiteY20" fmla="*/ 161810 h 603828"/>
              <a:gd name="connsiteX21" fmla="*/ 412093 w 596772"/>
              <a:gd name="connsiteY21" fmla="*/ 130448 h 603828"/>
              <a:gd name="connsiteX22" fmla="*/ 443504 w 596772"/>
              <a:gd name="connsiteY22" fmla="*/ 161810 h 603828"/>
              <a:gd name="connsiteX23" fmla="*/ 412093 w 596772"/>
              <a:gd name="connsiteY23" fmla="*/ 193172 h 603828"/>
              <a:gd name="connsiteX24" fmla="*/ 398253 w 596772"/>
              <a:gd name="connsiteY24" fmla="*/ 189757 h 603828"/>
              <a:gd name="connsiteX25" fmla="*/ 351448 w 596772"/>
              <a:gd name="connsiteY25" fmla="*/ 212424 h 603828"/>
              <a:gd name="connsiteX26" fmla="*/ 358912 w 596772"/>
              <a:gd name="connsiteY26" fmla="*/ 232453 h 603828"/>
              <a:gd name="connsiteX27" fmla="*/ 327500 w 596772"/>
              <a:gd name="connsiteY27" fmla="*/ 263815 h 603828"/>
              <a:gd name="connsiteX28" fmla="*/ 296089 w 596772"/>
              <a:gd name="connsiteY28" fmla="*/ 232453 h 603828"/>
              <a:gd name="connsiteX29" fmla="*/ 299821 w 596772"/>
              <a:gd name="connsiteY29" fmla="*/ 218169 h 603828"/>
              <a:gd name="connsiteX30" fmla="*/ 203255 w 596772"/>
              <a:gd name="connsiteY30" fmla="*/ 200935 h 603828"/>
              <a:gd name="connsiteX31" fmla="*/ 174954 w 596772"/>
              <a:gd name="connsiteY31" fmla="*/ 244408 h 603828"/>
              <a:gd name="connsiteX32" fmla="*/ 176820 w 596772"/>
              <a:gd name="connsiteY32" fmla="*/ 252947 h 603828"/>
              <a:gd name="connsiteX33" fmla="*/ 156294 w 596772"/>
              <a:gd name="connsiteY33" fmla="*/ 273441 h 603828"/>
              <a:gd name="connsiteX34" fmla="*/ 135768 w 596772"/>
              <a:gd name="connsiteY34" fmla="*/ 252947 h 603828"/>
              <a:gd name="connsiteX35" fmla="*/ 156294 w 596772"/>
              <a:gd name="connsiteY35" fmla="*/ 232453 h 603828"/>
              <a:gd name="connsiteX36" fmla="*/ 156761 w 596772"/>
              <a:gd name="connsiteY36" fmla="*/ 232453 h 603828"/>
              <a:gd name="connsiteX37" fmla="*/ 180863 w 596772"/>
              <a:gd name="connsiteY37" fmla="*/ 195501 h 603828"/>
              <a:gd name="connsiteX38" fmla="*/ 160026 w 596772"/>
              <a:gd name="connsiteY38" fmla="*/ 161810 h 603828"/>
              <a:gd name="connsiteX39" fmla="*/ 198124 w 596772"/>
              <a:gd name="connsiteY39" fmla="*/ 123772 h 603828"/>
              <a:gd name="connsiteX40" fmla="*/ 63907 w 596772"/>
              <a:gd name="connsiteY40" fmla="*/ 67696 h 603828"/>
              <a:gd name="connsiteX41" fmla="*/ 63907 w 596772"/>
              <a:gd name="connsiteY41" fmla="*/ 335684 h 603828"/>
              <a:gd name="connsiteX42" fmla="*/ 528201 w 596772"/>
              <a:gd name="connsiteY42" fmla="*/ 335684 h 603828"/>
              <a:gd name="connsiteX43" fmla="*/ 528201 w 596772"/>
              <a:gd name="connsiteY43" fmla="*/ 67696 h 603828"/>
              <a:gd name="connsiteX44" fmla="*/ 36385 w 596772"/>
              <a:gd name="connsiteY44" fmla="*/ 0 h 603828"/>
              <a:gd name="connsiteX45" fmla="*/ 560543 w 596772"/>
              <a:gd name="connsiteY45" fmla="*/ 0 h 603828"/>
              <a:gd name="connsiteX46" fmla="*/ 596772 w 596772"/>
              <a:gd name="connsiteY46" fmla="*/ 36177 h 603828"/>
              <a:gd name="connsiteX47" fmla="*/ 596772 w 596772"/>
              <a:gd name="connsiteY47" fmla="*/ 374345 h 603828"/>
              <a:gd name="connsiteX48" fmla="*/ 560543 w 596772"/>
              <a:gd name="connsiteY48" fmla="*/ 410522 h 603828"/>
              <a:gd name="connsiteX49" fmla="*/ 435684 w 596772"/>
              <a:gd name="connsiteY49" fmla="*/ 410522 h 603828"/>
              <a:gd name="connsiteX50" fmla="*/ 462428 w 596772"/>
              <a:gd name="connsiteY50" fmla="*/ 565633 h 603828"/>
              <a:gd name="connsiteX51" fmla="*/ 435839 w 596772"/>
              <a:gd name="connsiteY51" fmla="*/ 603207 h 603828"/>
              <a:gd name="connsiteX52" fmla="*/ 430242 w 596772"/>
              <a:gd name="connsiteY52" fmla="*/ 603828 h 603828"/>
              <a:gd name="connsiteX53" fmla="*/ 398055 w 596772"/>
              <a:gd name="connsiteY53" fmla="*/ 576657 h 603828"/>
              <a:gd name="connsiteX54" fmla="*/ 369445 w 596772"/>
              <a:gd name="connsiteY54" fmla="*/ 410522 h 603828"/>
              <a:gd name="connsiteX55" fmla="*/ 226238 w 596772"/>
              <a:gd name="connsiteY55" fmla="*/ 410522 h 603828"/>
              <a:gd name="connsiteX56" fmla="*/ 197628 w 596772"/>
              <a:gd name="connsiteY56" fmla="*/ 576657 h 603828"/>
              <a:gd name="connsiteX57" fmla="*/ 165442 w 596772"/>
              <a:gd name="connsiteY57" fmla="*/ 603828 h 603828"/>
              <a:gd name="connsiteX58" fmla="*/ 159844 w 596772"/>
              <a:gd name="connsiteY58" fmla="*/ 603207 h 603828"/>
              <a:gd name="connsiteX59" fmla="*/ 133255 w 596772"/>
              <a:gd name="connsiteY59" fmla="*/ 565633 h 603828"/>
              <a:gd name="connsiteX60" fmla="*/ 159844 w 596772"/>
              <a:gd name="connsiteY60" fmla="*/ 410522 h 603828"/>
              <a:gd name="connsiteX61" fmla="*/ 36385 w 596772"/>
              <a:gd name="connsiteY61" fmla="*/ 410522 h 603828"/>
              <a:gd name="connsiteX62" fmla="*/ 0 w 596772"/>
              <a:gd name="connsiteY62" fmla="*/ 374345 h 603828"/>
              <a:gd name="connsiteX63" fmla="*/ 0 w 596772"/>
              <a:gd name="connsiteY63" fmla="*/ 36177 h 603828"/>
              <a:gd name="connsiteX64" fmla="*/ 36385 w 596772"/>
              <a:gd name="connsiteY64" fmla="*/ 0 h 6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96772" h="603828">
                <a:moveTo>
                  <a:pt x="327500" y="222827"/>
                </a:moveTo>
                <a:cubicBezTo>
                  <a:pt x="322213" y="222827"/>
                  <a:pt x="317859" y="227174"/>
                  <a:pt x="317859" y="232453"/>
                </a:cubicBezTo>
                <a:cubicBezTo>
                  <a:pt x="317859" y="237732"/>
                  <a:pt x="322213" y="242079"/>
                  <a:pt x="327500" y="242079"/>
                </a:cubicBezTo>
                <a:cubicBezTo>
                  <a:pt x="332787" y="242079"/>
                  <a:pt x="337141" y="237732"/>
                  <a:pt x="337141" y="232453"/>
                </a:cubicBezTo>
                <a:cubicBezTo>
                  <a:pt x="337141" y="227174"/>
                  <a:pt x="332787" y="222827"/>
                  <a:pt x="327500" y="222827"/>
                </a:cubicBezTo>
                <a:close/>
                <a:moveTo>
                  <a:pt x="412093" y="152184"/>
                </a:moveTo>
                <a:cubicBezTo>
                  <a:pt x="406806" y="152184"/>
                  <a:pt x="402452" y="156532"/>
                  <a:pt x="402452" y="161810"/>
                </a:cubicBezTo>
                <a:cubicBezTo>
                  <a:pt x="402452" y="167089"/>
                  <a:pt x="406806" y="171436"/>
                  <a:pt x="412093" y="171436"/>
                </a:cubicBezTo>
                <a:cubicBezTo>
                  <a:pt x="417380" y="171436"/>
                  <a:pt x="421734" y="167089"/>
                  <a:pt x="421734" y="161810"/>
                </a:cubicBezTo>
                <a:cubicBezTo>
                  <a:pt x="421734" y="156532"/>
                  <a:pt x="417380" y="152184"/>
                  <a:pt x="412093" y="152184"/>
                </a:cubicBezTo>
                <a:close/>
                <a:moveTo>
                  <a:pt x="198124" y="145508"/>
                </a:moveTo>
                <a:cubicBezTo>
                  <a:pt x="189105" y="145508"/>
                  <a:pt x="181796" y="152805"/>
                  <a:pt x="181796" y="161810"/>
                </a:cubicBezTo>
                <a:cubicBezTo>
                  <a:pt x="181796" y="170815"/>
                  <a:pt x="189105" y="178112"/>
                  <a:pt x="198124" y="178112"/>
                </a:cubicBezTo>
                <a:cubicBezTo>
                  <a:pt x="207143" y="178112"/>
                  <a:pt x="214451" y="170815"/>
                  <a:pt x="214451" y="161810"/>
                </a:cubicBezTo>
                <a:cubicBezTo>
                  <a:pt x="214451" y="152805"/>
                  <a:pt x="207143" y="145508"/>
                  <a:pt x="198124" y="145508"/>
                </a:cubicBezTo>
                <a:close/>
                <a:moveTo>
                  <a:pt x="198124" y="123772"/>
                </a:moveTo>
                <a:cubicBezTo>
                  <a:pt x="219116" y="123772"/>
                  <a:pt x="236221" y="140850"/>
                  <a:pt x="236221" y="161810"/>
                </a:cubicBezTo>
                <a:cubicBezTo>
                  <a:pt x="236221" y="169884"/>
                  <a:pt x="233578" y="177336"/>
                  <a:pt x="229379" y="183546"/>
                </a:cubicBezTo>
                <a:lnTo>
                  <a:pt x="325945" y="200625"/>
                </a:lnTo>
                <a:lnTo>
                  <a:pt x="382859" y="172989"/>
                </a:lnTo>
                <a:cubicBezTo>
                  <a:pt x="381615" y="169573"/>
                  <a:pt x="380682" y="165847"/>
                  <a:pt x="380682" y="161810"/>
                </a:cubicBezTo>
                <a:cubicBezTo>
                  <a:pt x="380682" y="144577"/>
                  <a:pt x="394832" y="130448"/>
                  <a:pt x="412093" y="130448"/>
                </a:cubicBezTo>
                <a:cubicBezTo>
                  <a:pt x="429509" y="130448"/>
                  <a:pt x="443504" y="144577"/>
                  <a:pt x="443504" y="161810"/>
                </a:cubicBezTo>
                <a:cubicBezTo>
                  <a:pt x="443504" y="179199"/>
                  <a:pt x="429353" y="193172"/>
                  <a:pt x="412093" y="193172"/>
                </a:cubicBezTo>
                <a:cubicBezTo>
                  <a:pt x="407117" y="193172"/>
                  <a:pt x="402452" y="191930"/>
                  <a:pt x="398253" y="189757"/>
                </a:cubicBezTo>
                <a:lnTo>
                  <a:pt x="351448" y="212424"/>
                </a:lnTo>
                <a:cubicBezTo>
                  <a:pt x="355957" y="217859"/>
                  <a:pt x="358912" y="224845"/>
                  <a:pt x="358912" y="232453"/>
                </a:cubicBezTo>
                <a:cubicBezTo>
                  <a:pt x="358912" y="249842"/>
                  <a:pt x="344761" y="263815"/>
                  <a:pt x="327500" y="263815"/>
                </a:cubicBezTo>
                <a:cubicBezTo>
                  <a:pt x="310084" y="263815"/>
                  <a:pt x="296089" y="249842"/>
                  <a:pt x="296089" y="232453"/>
                </a:cubicBezTo>
                <a:cubicBezTo>
                  <a:pt x="296089" y="227329"/>
                  <a:pt x="297489" y="222361"/>
                  <a:pt x="299821" y="218169"/>
                </a:cubicBezTo>
                <a:lnTo>
                  <a:pt x="203255" y="200935"/>
                </a:lnTo>
                <a:lnTo>
                  <a:pt x="174954" y="244408"/>
                </a:lnTo>
                <a:cubicBezTo>
                  <a:pt x="176198" y="247047"/>
                  <a:pt x="176820" y="249842"/>
                  <a:pt x="176820" y="252947"/>
                </a:cubicBezTo>
                <a:cubicBezTo>
                  <a:pt x="176820" y="264281"/>
                  <a:pt x="167646" y="273441"/>
                  <a:pt x="156294" y="273441"/>
                </a:cubicBezTo>
                <a:cubicBezTo>
                  <a:pt x="145098" y="273441"/>
                  <a:pt x="135768" y="264281"/>
                  <a:pt x="135768" y="252947"/>
                </a:cubicBezTo>
                <a:cubicBezTo>
                  <a:pt x="135768" y="241613"/>
                  <a:pt x="145098" y="232453"/>
                  <a:pt x="156294" y="232453"/>
                </a:cubicBezTo>
                <a:cubicBezTo>
                  <a:pt x="156450" y="232453"/>
                  <a:pt x="156605" y="232453"/>
                  <a:pt x="156761" y="232453"/>
                </a:cubicBezTo>
                <a:lnTo>
                  <a:pt x="180863" y="195501"/>
                </a:lnTo>
                <a:cubicBezTo>
                  <a:pt x="168579" y="189291"/>
                  <a:pt x="160026" y="176560"/>
                  <a:pt x="160026" y="161810"/>
                </a:cubicBezTo>
                <a:cubicBezTo>
                  <a:pt x="160026" y="140850"/>
                  <a:pt x="177131" y="123772"/>
                  <a:pt x="198124" y="123772"/>
                </a:cubicBezTo>
                <a:close/>
                <a:moveTo>
                  <a:pt x="63907" y="67696"/>
                </a:moveTo>
                <a:lnTo>
                  <a:pt x="63907" y="335684"/>
                </a:lnTo>
                <a:lnTo>
                  <a:pt x="528201" y="335684"/>
                </a:lnTo>
                <a:lnTo>
                  <a:pt x="528201" y="67696"/>
                </a:lnTo>
                <a:close/>
                <a:moveTo>
                  <a:pt x="36385" y="0"/>
                </a:moveTo>
                <a:lnTo>
                  <a:pt x="560543" y="0"/>
                </a:lnTo>
                <a:cubicBezTo>
                  <a:pt x="580601" y="0"/>
                  <a:pt x="596772" y="16148"/>
                  <a:pt x="596772" y="36177"/>
                </a:cubicBezTo>
                <a:lnTo>
                  <a:pt x="596772" y="374345"/>
                </a:lnTo>
                <a:cubicBezTo>
                  <a:pt x="596772" y="394375"/>
                  <a:pt x="580601" y="410522"/>
                  <a:pt x="560543" y="410522"/>
                </a:cubicBezTo>
                <a:lnTo>
                  <a:pt x="435684" y="410522"/>
                </a:lnTo>
                <a:lnTo>
                  <a:pt x="462428" y="565633"/>
                </a:lnTo>
                <a:cubicBezTo>
                  <a:pt x="465538" y="583333"/>
                  <a:pt x="453565" y="600257"/>
                  <a:pt x="435839" y="603207"/>
                </a:cubicBezTo>
                <a:cubicBezTo>
                  <a:pt x="433818" y="603673"/>
                  <a:pt x="432108" y="603828"/>
                  <a:pt x="430242" y="603828"/>
                </a:cubicBezTo>
                <a:cubicBezTo>
                  <a:pt x="414537" y="603828"/>
                  <a:pt x="400854" y="592494"/>
                  <a:pt x="398055" y="576657"/>
                </a:cubicBezTo>
                <a:lnTo>
                  <a:pt x="369445" y="410522"/>
                </a:lnTo>
                <a:lnTo>
                  <a:pt x="226238" y="410522"/>
                </a:lnTo>
                <a:lnTo>
                  <a:pt x="197628" y="576657"/>
                </a:lnTo>
                <a:cubicBezTo>
                  <a:pt x="194829" y="592494"/>
                  <a:pt x="180991" y="603828"/>
                  <a:pt x="165442" y="603828"/>
                </a:cubicBezTo>
                <a:cubicBezTo>
                  <a:pt x="163576" y="603828"/>
                  <a:pt x="161710" y="603673"/>
                  <a:pt x="159844" y="603207"/>
                </a:cubicBezTo>
                <a:cubicBezTo>
                  <a:pt x="142118" y="600257"/>
                  <a:pt x="130145" y="583333"/>
                  <a:pt x="133255" y="565633"/>
                </a:cubicBezTo>
                <a:lnTo>
                  <a:pt x="159844" y="410522"/>
                </a:lnTo>
                <a:lnTo>
                  <a:pt x="36385" y="410522"/>
                </a:lnTo>
                <a:cubicBezTo>
                  <a:pt x="16326" y="410522"/>
                  <a:pt x="0" y="394375"/>
                  <a:pt x="0" y="374345"/>
                </a:cubicBezTo>
                <a:lnTo>
                  <a:pt x="0" y="36177"/>
                </a:lnTo>
                <a:cubicBezTo>
                  <a:pt x="0" y="16148"/>
                  <a:pt x="16326" y="0"/>
                  <a:pt x="36385" y="0"/>
                </a:cubicBezTo>
                <a:close/>
              </a:path>
            </a:pathLst>
          </a:custGeom>
          <a:solidFill>
            <a:schemeClr val="bg1"/>
          </a:solidFill>
          <a:ln>
            <a:noFill/>
          </a:ln>
        </p:spPr>
        <p:txBody>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8" name="组合 27">
            <a:extLst>
              <a:ext uri="{FF2B5EF4-FFF2-40B4-BE49-F238E27FC236}">
                <a16:creationId xmlns:a16="http://schemas.microsoft.com/office/drawing/2014/main" id="{7A594F24-BED3-BE0E-5113-A3F34E0C7A3A}"/>
              </a:ext>
            </a:extLst>
          </p:cNvPr>
          <p:cNvGrpSpPr/>
          <p:nvPr/>
        </p:nvGrpSpPr>
        <p:grpSpPr>
          <a:xfrm>
            <a:off x="1806806" y="1641444"/>
            <a:ext cx="4172652" cy="811677"/>
            <a:chOff x="2774201" y="1722586"/>
            <a:chExt cx="3374793" cy="811677"/>
          </a:xfrm>
        </p:grpSpPr>
        <p:sp>
          <p:nvSpPr>
            <p:cNvPr id="37" name="文本框 36">
              <a:extLst>
                <a:ext uri="{FF2B5EF4-FFF2-40B4-BE49-F238E27FC236}">
                  <a16:creationId xmlns:a16="http://schemas.microsoft.com/office/drawing/2014/main" id="{0CF65D26-3C92-DE40-C347-EA86425BBD9B}"/>
                </a:ext>
              </a:extLst>
            </p:cNvPr>
            <p:cNvSpPr txBox="1"/>
            <p:nvPr/>
          </p:nvSpPr>
          <p:spPr>
            <a:xfrm>
              <a:off x="2777354" y="1722586"/>
              <a:ext cx="3371640" cy="400110"/>
            </a:xfrm>
            <a:prstGeom prst="rect">
              <a:avLst/>
            </a:prstGeom>
            <a:noFill/>
          </p:spPr>
          <p:txBody>
            <a:bodyPr wrap="square" rtlCol="0">
              <a:spAutoFit/>
            </a:bodyPr>
            <a:lstStyle/>
            <a:p>
              <a:r>
                <a:rPr kumimoji="1" lang="en-US" altLang="zh-CN" sz="2000" b="1" dirty="0">
                  <a:solidFill>
                    <a:schemeClr val="accent2"/>
                  </a:solidFill>
                  <a:ea typeface="Microsoft YaHei Semibold" panose="020B0402040204020203" pitchFamily="34" charset="-122"/>
                </a:rPr>
                <a:t>Multimodal Feature Fusion</a:t>
              </a:r>
              <a:endParaRPr kumimoji="1" lang="zh-CN" altLang="en-US" sz="2000" b="1" dirty="0">
                <a:solidFill>
                  <a:schemeClr val="accent2"/>
                </a:solidFill>
                <a:ea typeface="Microsoft YaHei Semibold" panose="020B0402040204020203" pitchFamily="34" charset="-122"/>
              </a:endParaRPr>
            </a:p>
          </p:txBody>
        </p:sp>
        <p:sp>
          <p:nvSpPr>
            <p:cNvPr id="44" name="矩形 43">
              <a:extLst>
                <a:ext uri="{FF2B5EF4-FFF2-40B4-BE49-F238E27FC236}">
                  <a16:creationId xmlns:a16="http://schemas.microsoft.com/office/drawing/2014/main" id="{5B85A185-0668-F82B-4CF1-624A1A27DCC3}"/>
                </a:ext>
              </a:extLst>
            </p:cNvPr>
            <p:cNvSpPr>
              <a:spLocks noChangeArrowheads="1"/>
            </p:cNvSpPr>
            <p:nvPr/>
          </p:nvSpPr>
          <p:spPr bwMode="auto">
            <a:xfrm>
              <a:off x="2774201" y="2243286"/>
              <a:ext cx="3074703" cy="290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en-US" altLang="zh-CN" sz="1100" b="1" dirty="0">
                <a:solidFill>
                  <a:schemeClr val="tx1">
                    <a:lumMod val="65000"/>
                    <a:lumOff val="35000"/>
                  </a:schemeClr>
                </a:solidFill>
                <a:latin typeface="Microsoft YaHei Semibold" panose="020B0402040204020203" pitchFamily="34" charset="-122"/>
                <a:ea typeface="Microsoft YaHei Semibold" panose="020B0402040204020203" pitchFamily="34" charset="-122"/>
              </a:endParaRPr>
            </a:p>
          </p:txBody>
        </p:sp>
        <p:cxnSp>
          <p:nvCxnSpPr>
            <p:cNvPr id="50" name="直线连接符 49">
              <a:extLst>
                <a:ext uri="{FF2B5EF4-FFF2-40B4-BE49-F238E27FC236}">
                  <a16:creationId xmlns:a16="http://schemas.microsoft.com/office/drawing/2014/main" id="{5C605846-0A1B-34A1-C78D-8B2636F22186}"/>
                </a:ext>
              </a:extLst>
            </p:cNvPr>
            <p:cNvCxnSpPr>
              <a:cxnSpLocks/>
            </p:cNvCxnSpPr>
            <p:nvPr/>
          </p:nvCxnSpPr>
          <p:spPr>
            <a:xfrm>
              <a:off x="2890640" y="2195271"/>
              <a:ext cx="271944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9CDD2364-64E4-9435-59DF-6FC9B12B2065}"/>
              </a:ext>
            </a:extLst>
          </p:cNvPr>
          <p:cNvSpPr txBox="1"/>
          <p:nvPr/>
        </p:nvSpPr>
        <p:spPr>
          <a:xfrm>
            <a:off x="291266"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02</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39" name="文本框 38">
            <a:extLst>
              <a:ext uri="{FF2B5EF4-FFF2-40B4-BE49-F238E27FC236}">
                <a16:creationId xmlns:a16="http://schemas.microsoft.com/office/drawing/2014/main" id="{A66C8927-0053-8B70-4802-2212D14AB30C}"/>
              </a:ext>
            </a:extLst>
          </p:cNvPr>
          <p:cNvSpPr txBox="1"/>
          <p:nvPr/>
        </p:nvSpPr>
        <p:spPr>
          <a:xfrm>
            <a:off x="1810704" y="2282433"/>
            <a:ext cx="6096000" cy="646331"/>
          </a:xfrm>
          <a:prstGeom prst="rect">
            <a:avLst/>
          </a:prstGeom>
          <a:noFill/>
        </p:spPr>
        <p:txBody>
          <a:bodyPr wrap="square">
            <a:spAutoFit/>
          </a:bodyPr>
          <a:lstStyle/>
          <a:p>
            <a:r>
              <a:rPr lang="en-US" altLang="zh-CN" dirty="0"/>
              <a:t>Current methods jointly embed both the visual information and the textual feature into the same space.</a:t>
            </a:r>
          </a:p>
        </p:txBody>
      </p:sp>
      <p:sp>
        <p:nvSpPr>
          <p:cNvPr id="4" name="文本框 3">
            <a:extLst>
              <a:ext uri="{FF2B5EF4-FFF2-40B4-BE49-F238E27FC236}">
                <a16:creationId xmlns:a16="http://schemas.microsoft.com/office/drawing/2014/main" id="{22D48D25-9645-3343-98EE-0597FEB57912}"/>
              </a:ext>
            </a:extLst>
          </p:cNvPr>
          <p:cNvSpPr txBox="1"/>
          <p:nvPr/>
        </p:nvSpPr>
        <p:spPr>
          <a:xfrm>
            <a:off x="419894" y="3352797"/>
            <a:ext cx="5188528" cy="400110"/>
          </a:xfrm>
          <a:prstGeom prst="rect">
            <a:avLst/>
          </a:prstGeom>
          <a:noFill/>
        </p:spPr>
        <p:txBody>
          <a:bodyPr wrap="square" rtlCol="0">
            <a:spAutoFit/>
          </a:bodyPr>
          <a:lstStyle/>
          <a:p>
            <a:r>
              <a:rPr kumimoji="1" lang="en-US" altLang="zh-CN" sz="2000" b="1" dirty="0">
                <a:solidFill>
                  <a:schemeClr val="accent1">
                    <a:lumMod val="60000"/>
                    <a:lumOff val="40000"/>
                  </a:schemeClr>
                </a:solidFill>
                <a:ea typeface="Microsoft YaHei Semibold" panose="020B0402040204020203" pitchFamily="34" charset="-122"/>
              </a:rPr>
              <a:t>Here are some of these kinds of methods:</a:t>
            </a:r>
            <a:endParaRPr kumimoji="1" lang="zh-CN" altLang="en-US" sz="2000" b="1" dirty="0">
              <a:solidFill>
                <a:schemeClr val="accent1">
                  <a:lumMod val="60000"/>
                  <a:lumOff val="40000"/>
                </a:schemeClr>
              </a:solidFill>
              <a:ea typeface="Microsoft YaHei Semibold" panose="020B0402040204020203" pitchFamily="34" charset="-122"/>
            </a:endParaRPr>
          </a:p>
        </p:txBody>
      </p:sp>
      <p:sp>
        <p:nvSpPr>
          <p:cNvPr id="40" name="文本框 39">
            <a:extLst>
              <a:ext uri="{FF2B5EF4-FFF2-40B4-BE49-F238E27FC236}">
                <a16:creationId xmlns:a16="http://schemas.microsoft.com/office/drawing/2014/main" id="{4E4B8060-CBD0-C585-7790-77E6DAFB274B}"/>
              </a:ext>
            </a:extLst>
          </p:cNvPr>
          <p:cNvSpPr txBox="1"/>
          <p:nvPr/>
        </p:nvSpPr>
        <p:spPr>
          <a:xfrm>
            <a:off x="480593" y="3955013"/>
            <a:ext cx="4684146" cy="2308324"/>
          </a:xfrm>
          <a:prstGeom prst="rect">
            <a:avLst/>
          </a:prstGeom>
          <a:noFill/>
        </p:spPr>
        <p:txBody>
          <a:bodyPr wrap="square">
            <a:spAutoFit/>
          </a:bodyPr>
          <a:lstStyle/>
          <a:p>
            <a:r>
              <a:rPr lang="en-US" altLang="zh-CN" dirty="0"/>
              <a:t>We can use deep Convolutional Neural Networks (CNNs) to represent images and Recurrent Neural Networks (RNNs) to represent sentences or phrases. The extracted visual and textual feature vectors are then jointly embedded by </a:t>
            </a:r>
            <a:r>
              <a:rPr lang="en-US" altLang="zh-CN" b="1" dirty="0"/>
              <a:t>concatenation, element-wise sum or product</a:t>
            </a:r>
            <a:r>
              <a:rPr lang="en-US" altLang="zh-CN" dirty="0"/>
              <a:t> to infer the answer.</a:t>
            </a:r>
          </a:p>
        </p:txBody>
      </p:sp>
      <p:sp>
        <p:nvSpPr>
          <p:cNvPr id="41" name="文本框 40">
            <a:extLst>
              <a:ext uri="{FF2B5EF4-FFF2-40B4-BE49-F238E27FC236}">
                <a16:creationId xmlns:a16="http://schemas.microsoft.com/office/drawing/2014/main" id="{CB075CC9-B2DF-8892-18D8-707A7725EE31}"/>
              </a:ext>
            </a:extLst>
          </p:cNvPr>
          <p:cNvSpPr txBox="1"/>
          <p:nvPr/>
        </p:nvSpPr>
        <p:spPr>
          <a:xfrm>
            <a:off x="6508377" y="6295985"/>
            <a:ext cx="6096000" cy="307777"/>
          </a:xfrm>
          <a:prstGeom prst="rect">
            <a:avLst/>
          </a:prstGeom>
          <a:noFill/>
        </p:spPr>
        <p:txBody>
          <a:bodyPr wrap="square">
            <a:spAutoFit/>
          </a:bodyPr>
          <a:lstStyle/>
          <a:p>
            <a:r>
              <a:rPr lang="en-US" altLang="zh-CN" sz="1400" dirty="0"/>
              <a:t>From </a:t>
            </a:r>
            <a:r>
              <a:rPr lang="zh-CN" altLang="en-US" sz="1400" dirty="0"/>
              <a:t>Tensor Fusion Network for Multimodal Sentiment Analysis</a:t>
            </a:r>
          </a:p>
        </p:txBody>
      </p:sp>
      <p:pic>
        <p:nvPicPr>
          <p:cNvPr id="10" name="图片 9">
            <a:extLst>
              <a:ext uri="{FF2B5EF4-FFF2-40B4-BE49-F238E27FC236}">
                <a16:creationId xmlns:a16="http://schemas.microsoft.com/office/drawing/2014/main" id="{6E7799E8-409F-80D3-067F-C2159E7A7D87}"/>
              </a:ext>
            </a:extLst>
          </p:cNvPr>
          <p:cNvPicPr>
            <a:picLocks noChangeAspect="1"/>
          </p:cNvPicPr>
          <p:nvPr/>
        </p:nvPicPr>
        <p:blipFill>
          <a:blip r:embed="rId2"/>
          <a:stretch>
            <a:fillRect/>
          </a:stretch>
        </p:blipFill>
        <p:spPr>
          <a:xfrm>
            <a:off x="6216009" y="3849197"/>
            <a:ext cx="5394060" cy="2385631"/>
          </a:xfrm>
          <a:prstGeom prst="rect">
            <a:avLst/>
          </a:prstGeom>
        </p:spPr>
      </p:pic>
    </p:spTree>
    <p:extLst>
      <p:ext uri="{BB962C8B-B14F-4D97-AF65-F5344CB8AC3E}">
        <p14:creationId xmlns:p14="http://schemas.microsoft.com/office/powerpoint/2010/main" val="3224557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课题分析</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042238" y="890529"/>
            <a:ext cx="3787311"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METHODS AND IDEAS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CDD2364-64E4-9435-59DF-6FC9B12B2065}"/>
              </a:ext>
            </a:extLst>
          </p:cNvPr>
          <p:cNvSpPr txBox="1"/>
          <p:nvPr/>
        </p:nvSpPr>
        <p:spPr>
          <a:xfrm>
            <a:off x="291266"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02</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41" name="文本框 40">
            <a:extLst>
              <a:ext uri="{FF2B5EF4-FFF2-40B4-BE49-F238E27FC236}">
                <a16:creationId xmlns:a16="http://schemas.microsoft.com/office/drawing/2014/main" id="{CB075CC9-B2DF-8892-18D8-707A7725EE31}"/>
              </a:ext>
            </a:extLst>
          </p:cNvPr>
          <p:cNvSpPr txBox="1"/>
          <p:nvPr/>
        </p:nvSpPr>
        <p:spPr>
          <a:xfrm>
            <a:off x="2633696" y="6406978"/>
            <a:ext cx="7476564" cy="307777"/>
          </a:xfrm>
          <a:prstGeom prst="rect">
            <a:avLst/>
          </a:prstGeom>
          <a:noFill/>
        </p:spPr>
        <p:txBody>
          <a:bodyPr wrap="square">
            <a:spAutoFit/>
          </a:bodyPr>
          <a:lstStyle/>
          <a:p>
            <a:r>
              <a:rPr lang="en-US" altLang="zh-CN" sz="1400" dirty="0"/>
              <a:t>From MASAD: A large-scale dataset for multimodal aspect-based sentiment analysis</a:t>
            </a:r>
            <a:endParaRPr lang="zh-CN" altLang="en-US" sz="1400" dirty="0"/>
          </a:p>
        </p:txBody>
      </p:sp>
      <p:pic>
        <p:nvPicPr>
          <p:cNvPr id="7" name="图片 6">
            <a:extLst>
              <a:ext uri="{FF2B5EF4-FFF2-40B4-BE49-F238E27FC236}">
                <a16:creationId xmlns:a16="http://schemas.microsoft.com/office/drawing/2014/main" id="{F768D145-8A3C-33D6-6663-E1C1BDF6DA51}"/>
              </a:ext>
            </a:extLst>
          </p:cNvPr>
          <p:cNvPicPr>
            <a:picLocks noChangeAspect="1"/>
          </p:cNvPicPr>
          <p:nvPr/>
        </p:nvPicPr>
        <p:blipFill>
          <a:blip r:embed="rId2"/>
          <a:stretch>
            <a:fillRect/>
          </a:stretch>
        </p:blipFill>
        <p:spPr>
          <a:xfrm>
            <a:off x="5828159" y="1670311"/>
            <a:ext cx="6357235" cy="4437574"/>
          </a:xfrm>
          <a:prstGeom prst="rect">
            <a:avLst/>
          </a:prstGeom>
        </p:spPr>
      </p:pic>
      <p:pic>
        <p:nvPicPr>
          <p:cNvPr id="11" name="图片 10">
            <a:extLst>
              <a:ext uri="{FF2B5EF4-FFF2-40B4-BE49-F238E27FC236}">
                <a16:creationId xmlns:a16="http://schemas.microsoft.com/office/drawing/2014/main" id="{039D2831-90AA-4C26-703E-8143A9BD1482}"/>
              </a:ext>
            </a:extLst>
          </p:cNvPr>
          <p:cNvPicPr>
            <a:picLocks noChangeAspect="1"/>
          </p:cNvPicPr>
          <p:nvPr/>
        </p:nvPicPr>
        <p:blipFill>
          <a:blip r:embed="rId3"/>
          <a:stretch>
            <a:fillRect/>
          </a:stretch>
        </p:blipFill>
        <p:spPr>
          <a:xfrm>
            <a:off x="122176" y="2948971"/>
            <a:ext cx="5973824" cy="1768499"/>
          </a:xfrm>
          <a:prstGeom prst="rect">
            <a:avLst/>
          </a:prstGeom>
        </p:spPr>
      </p:pic>
    </p:spTree>
    <p:extLst>
      <p:ext uri="{BB962C8B-B14F-4D97-AF65-F5344CB8AC3E}">
        <p14:creationId xmlns:p14="http://schemas.microsoft.com/office/powerpoint/2010/main" val="1840529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课题分析</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042238" y="890529"/>
            <a:ext cx="3787311"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METHODS AND IDEAS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CDD2364-64E4-9435-59DF-6FC9B12B2065}"/>
              </a:ext>
            </a:extLst>
          </p:cNvPr>
          <p:cNvSpPr txBox="1"/>
          <p:nvPr/>
        </p:nvSpPr>
        <p:spPr>
          <a:xfrm>
            <a:off x="291266"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02</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24" name="文本框 23">
            <a:extLst>
              <a:ext uri="{FF2B5EF4-FFF2-40B4-BE49-F238E27FC236}">
                <a16:creationId xmlns:a16="http://schemas.microsoft.com/office/drawing/2014/main" id="{DF7CDBB2-F4DD-2CB5-3E21-09E658590F5F}"/>
              </a:ext>
            </a:extLst>
          </p:cNvPr>
          <p:cNvSpPr txBox="1"/>
          <p:nvPr/>
        </p:nvSpPr>
        <p:spPr>
          <a:xfrm>
            <a:off x="291266" y="1836381"/>
            <a:ext cx="6451120" cy="2431435"/>
          </a:xfrm>
          <a:prstGeom prst="rect">
            <a:avLst/>
          </a:prstGeom>
          <a:noFill/>
        </p:spPr>
        <p:txBody>
          <a:bodyPr wrap="square">
            <a:spAutoFit/>
          </a:bodyPr>
          <a:lstStyle/>
          <a:p>
            <a:r>
              <a:rPr kumimoji="1" lang="en-US" altLang="zh-CN" sz="3200" b="1" dirty="0">
                <a:solidFill>
                  <a:schemeClr val="accent2"/>
                </a:solidFill>
                <a:ea typeface="Microsoft YaHei Semibold" panose="020B0402040204020203" pitchFamily="34" charset="-122"/>
              </a:rPr>
              <a:t>But</a:t>
            </a:r>
            <a:r>
              <a:rPr kumimoji="1" lang="zh-CN" altLang="en-US" sz="3200" b="1" dirty="0">
                <a:solidFill>
                  <a:schemeClr val="accent2"/>
                </a:solidFill>
                <a:ea typeface="Microsoft YaHei Semibold" panose="020B0402040204020203" pitchFamily="34" charset="-122"/>
              </a:rPr>
              <a:t> </a:t>
            </a:r>
            <a:r>
              <a:rPr lang="en-US" altLang="zh-CN" sz="2000" dirty="0"/>
              <a:t>Many researches argue that </a:t>
            </a:r>
            <a:r>
              <a:rPr lang="en-US" altLang="zh-CN" sz="2000" b="1" dirty="0"/>
              <a:t>such simple kinds of merging might not be expressive enough to fully capture the complex associations between the two different modalities</a:t>
            </a:r>
            <a:r>
              <a:rPr lang="en-US" altLang="zh-CN" sz="2000" dirty="0"/>
              <a:t>. And they also put</a:t>
            </a:r>
            <a:r>
              <a:rPr lang="zh-CN" altLang="en-US" sz="2000" dirty="0"/>
              <a:t> </a:t>
            </a:r>
            <a:r>
              <a:rPr lang="en-US" altLang="zh-CN" sz="2000" dirty="0"/>
              <a:t>forward some more complex and effective methods such as Multimodal Compact Bilinear pooling method (MCB), and different NN structures.</a:t>
            </a:r>
          </a:p>
        </p:txBody>
      </p:sp>
      <p:pic>
        <p:nvPicPr>
          <p:cNvPr id="1026" name="Picture 2" descr="Bert | Muppet Wiki | Fandom">
            <a:extLst>
              <a:ext uri="{FF2B5EF4-FFF2-40B4-BE49-F238E27FC236}">
                <a16:creationId xmlns:a16="http://schemas.microsoft.com/office/drawing/2014/main" id="{4154AB2D-036A-54CD-F076-B49772AF23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734" y="3855033"/>
            <a:ext cx="3631826" cy="2695932"/>
          </a:xfrm>
          <a:prstGeom prst="rect">
            <a:avLst/>
          </a:prstGeom>
          <a:noFill/>
          <a:extLst>
            <a:ext uri="{909E8E84-426E-40DD-AFC4-6F175D3DCCD1}">
              <a14:hiddenFill xmlns:a14="http://schemas.microsoft.com/office/drawing/2010/main">
                <a:solidFill>
                  <a:srgbClr val="FFFFFF"/>
                </a:solidFill>
              </a14:hiddenFill>
            </a:ext>
          </a:extLst>
        </p:spPr>
      </p:pic>
      <p:sp>
        <p:nvSpPr>
          <p:cNvPr id="9" name="对话气泡: 椭圆形 8">
            <a:extLst>
              <a:ext uri="{FF2B5EF4-FFF2-40B4-BE49-F238E27FC236}">
                <a16:creationId xmlns:a16="http://schemas.microsoft.com/office/drawing/2014/main" id="{CFB6F0B1-2895-4AF5-B8DA-6E06B9F747F4}"/>
              </a:ext>
            </a:extLst>
          </p:cNvPr>
          <p:cNvSpPr/>
          <p:nvPr/>
        </p:nvSpPr>
        <p:spPr>
          <a:xfrm>
            <a:off x="9044818" y="3855033"/>
            <a:ext cx="1458802" cy="830157"/>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Emm</a:t>
            </a:r>
            <a:r>
              <a:rPr lang="en-US" altLang="zh-CN" dirty="0">
                <a:solidFill>
                  <a:schemeClr val="tx1"/>
                </a:solidFill>
              </a:rPr>
              <a:t>... </a:t>
            </a:r>
            <a:endParaRPr lang="zh-CN" altLang="en-US" dirty="0">
              <a:solidFill>
                <a:schemeClr val="tx1"/>
              </a:solidFill>
            </a:endParaRPr>
          </a:p>
        </p:txBody>
      </p:sp>
    </p:spTree>
    <p:extLst>
      <p:ext uri="{BB962C8B-B14F-4D97-AF65-F5344CB8AC3E}">
        <p14:creationId xmlns:p14="http://schemas.microsoft.com/office/powerpoint/2010/main" val="1733657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课题分析</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042238" y="890529"/>
            <a:ext cx="3787311"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METHODS AND IDEAS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CDD2364-64E4-9435-59DF-6FC9B12B2065}"/>
              </a:ext>
            </a:extLst>
          </p:cNvPr>
          <p:cNvSpPr txBox="1"/>
          <p:nvPr/>
        </p:nvSpPr>
        <p:spPr>
          <a:xfrm>
            <a:off x="291266"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02</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11" name="history_157928">
            <a:extLst>
              <a:ext uri="{FF2B5EF4-FFF2-40B4-BE49-F238E27FC236}">
                <a16:creationId xmlns:a16="http://schemas.microsoft.com/office/drawing/2014/main" id="{1E3DB632-6A0B-FBBD-6E64-29D68C91CA9C}"/>
              </a:ext>
            </a:extLst>
          </p:cNvPr>
          <p:cNvSpPr>
            <a:spLocks noChangeAspect="1"/>
          </p:cNvSpPr>
          <p:nvPr/>
        </p:nvSpPr>
        <p:spPr bwMode="auto">
          <a:xfrm>
            <a:off x="1495035" y="1630564"/>
            <a:ext cx="488970" cy="488282"/>
          </a:xfrm>
          <a:custGeom>
            <a:avLst/>
            <a:gdLst>
              <a:gd name="connsiteX0" fmla="*/ 301222 w 602205"/>
              <a:gd name="connsiteY0" fmla="*/ 129064 h 601359"/>
              <a:gd name="connsiteX1" fmla="*/ 333492 w 602205"/>
              <a:gd name="connsiteY1" fmla="*/ 161278 h 601359"/>
              <a:gd name="connsiteX2" fmla="*/ 333492 w 602205"/>
              <a:gd name="connsiteY2" fmla="*/ 300925 h 601359"/>
              <a:gd name="connsiteX3" fmla="*/ 301222 w 602205"/>
              <a:gd name="connsiteY3" fmla="*/ 333139 h 601359"/>
              <a:gd name="connsiteX4" fmla="*/ 161334 w 602205"/>
              <a:gd name="connsiteY4" fmla="*/ 333139 h 601359"/>
              <a:gd name="connsiteX5" fmla="*/ 129064 w 602205"/>
              <a:gd name="connsiteY5" fmla="*/ 300925 h 601359"/>
              <a:gd name="connsiteX6" fmla="*/ 161334 w 602205"/>
              <a:gd name="connsiteY6" fmla="*/ 268711 h 601359"/>
              <a:gd name="connsiteX7" fmla="*/ 268953 w 602205"/>
              <a:gd name="connsiteY7" fmla="*/ 268711 h 601359"/>
              <a:gd name="connsiteX8" fmla="*/ 268953 w 602205"/>
              <a:gd name="connsiteY8" fmla="*/ 161278 h 601359"/>
              <a:gd name="connsiteX9" fmla="*/ 301222 w 602205"/>
              <a:gd name="connsiteY9" fmla="*/ 129064 h 601359"/>
              <a:gd name="connsiteX10" fmla="*/ 301183 w 602205"/>
              <a:gd name="connsiteY10" fmla="*/ 64437 h 601359"/>
              <a:gd name="connsiteX11" fmla="*/ 64528 w 602205"/>
              <a:gd name="connsiteY11" fmla="*/ 300760 h 601359"/>
              <a:gd name="connsiteX12" fmla="*/ 301183 w 602205"/>
              <a:gd name="connsiteY12" fmla="*/ 536922 h 601359"/>
              <a:gd name="connsiteX13" fmla="*/ 537677 w 602205"/>
              <a:gd name="connsiteY13" fmla="*/ 300760 h 601359"/>
              <a:gd name="connsiteX14" fmla="*/ 301183 w 602205"/>
              <a:gd name="connsiteY14" fmla="*/ 64437 h 601359"/>
              <a:gd name="connsiteX15" fmla="*/ 301183 w 602205"/>
              <a:gd name="connsiteY15" fmla="*/ 0 h 601359"/>
              <a:gd name="connsiteX16" fmla="*/ 602205 w 602205"/>
              <a:gd name="connsiteY16" fmla="*/ 300760 h 601359"/>
              <a:gd name="connsiteX17" fmla="*/ 301183 w 602205"/>
              <a:gd name="connsiteY17" fmla="*/ 601359 h 601359"/>
              <a:gd name="connsiteX18" fmla="*/ 0 w 602205"/>
              <a:gd name="connsiteY18" fmla="*/ 300760 h 601359"/>
              <a:gd name="connsiteX19" fmla="*/ 301183 w 602205"/>
              <a:gd name="connsiteY19" fmla="*/ 0 h 60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2205" h="601359">
                <a:moveTo>
                  <a:pt x="301222" y="129064"/>
                </a:moveTo>
                <a:cubicBezTo>
                  <a:pt x="318971" y="129064"/>
                  <a:pt x="333492" y="143561"/>
                  <a:pt x="333492" y="161278"/>
                </a:cubicBezTo>
                <a:lnTo>
                  <a:pt x="333492" y="300925"/>
                </a:lnTo>
                <a:cubicBezTo>
                  <a:pt x="333492" y="318643"/>
                  <a:pt x="318971" y="333139"/>
                  <a:pt x="301222" y="333139"/>
                </a:cubicBezTo>
                <a:lnTo>
                  <a:pt x="161334" y="333139"/>
                </a:lnTo>
                <a:cubicBezTo>
                  <a:pt x="143585" y="333139"/>
                  <a:pt x="129064" y="318643"/>
                  <a:pt x="129064" y="300925"/>
                </a:cubicBezTo>
                <a:cubicBezTo>
                  <a:pt x="129064" y="283047"/>
                  <a:pt x="143585" y="268711"/>
                  <a:pt x="161334" y="268711"/>
                </a:cubicBezTo>
                <a:lnTo>
                  <a:pt x="268953" y="268711"/>
                </a:lnTo>
                <a:lnTo>
                  <a:pt x="268953" y="161278"/>
                </a:lnTo>
                <a:cubicBezTo>
                  <a:pt x="268953" y="143561"/>
                  <a:pt x="283313" y="129064"/>
                  <a:pt x="301222" y="129064"/>
                </a:cubicBezTo>
                <a:close/>
                <a:moveTo>
                  <a:pt x="301183" y="64437"/>
                </a:moveTo>
                <a:cubicBezTo>
                  <a:pt x="170676" y="64437"/>
                  <a:pt x="64528" y="170436"/>
                  <a:pt x="64528" y="300760"/>
                </a:cubicBezTo>
                <a:cubicBezTo>
                  <a:pt x="64528" y="430923"/>
                  <a:pt x="170676" y="536922"/>
                  <a:pt x="301183" y="536922"/>
                </a:cubicBezTo>
                <a:cubicBezTo>
                  <a:pt x="431529" y="536922"/>
                  <a:pt x="537677" y="430923"/>
                  <a:pt x="537677" y="300760"/>
                </a:cubicBezTo>
                <a:cubicBezTo>
                  <a:pt x="537677" y="170436"/>
                  <a:pt x="431529" y="64437"/>
                  <a:pt x="301183" y="64437"/>
                </a:cubicBezTo>
                <a:close/>
                <a:moveTo>
                  <a:pt x="301183" y="0"/>
                </a:moveTo>
                <a:cubicBezTo>
                  <a:pt x="467181" y="0"/>
                  <a:pt x="602205" y="134835"/>
                  <a:pt x="602205" y="300760"/>
                </a:cubicBezTo>
                <a:cubicBezTo>
                  <a:pt x="602205" y="466525"/>
                  <a:pt x="467181" y="601359"/>
                  <a:pt x="301183" y="601359"/>
                </a:cubicBezTo>
                <a:cubicBezTo>
                  <a:pt x="135024" y="601359"/>
                  <a:pt x="0" y="466525"/>
                  <a:pt x="0" y="300760"/>
                </a:cubicBezTo>
                <a:cubicBezTo>
                  <a:pt x="0" y="134835"/>
                  <a:pt x="135024" y="0"/>
                  <a:pt x="301183" y="0"/>
                </a:cubicBezTo>
                <a:close/>
              </a:path>
            </a:pathLst>
          </a:custGeom>
          <a:solidFill>
            <a:schemeClr val="bg1"/>
          </a:solidFill>
          <a:ln>
            <a:noFill/>
          </a:ln>
        </p:spPr>
        <p:txBody>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椭圆 11">
            <a:extLst>
              <a:ext uri="{FF2B5EF4-FFF2-40B4-BE49-F238E27FC236}">
                <a16:creationId xmlns:a16="http://schemas.microsoft.com/office/drawing/2014/main" id="{AA533BF1-AB7F-31F5-F29B-9D201E1C0AC7}"/>
              </a:ext>
            </a:extLst>
          </p:cNvPr>
          <p:cNvSpPr/>
          <p:nvPr/>
        </p:nvSpPr>
        <p:spPr>
          <a:xfrm>
            <a:off x="480593" y="1702658"/>
            <a:ext cx="1206944" cy="1206944"/>
          </a:xfrm>
          <a:prstGeom prst="ellipse">
            <a:avLst/>
          </a:prstGeom>
          <a:solidFill>
            <a:schemeClr val="accent2"/>
          </a:solidFill>
          <a:ln>
            <a:noFill/>
          </a:ln>
          <a:effectLst>
            <a:outerShdw blurRad="193594" algn="ctr" rotWithShape="0">
              <a:schemeClr val="tx1">
                <a:lumMod val="65000"/>
                <a:lumOff val="3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strategical-planning_27141">
            <a:extLst>
              <a:ext uri="{FF2B5EF4-FFF2-40B4-BE49-F238E27FC236}">
                <a16:creationId xmlns:a16="http://schemas.microsoft.com/office/drawing/2014/main" id="{407C7A24-5354-51DD-B517-B490B4BCDC05}"/>
              </a:ext>
            </a:extLst>
          </p:cNvPr>
          <p:cNvSpPr>
            <a:spLocks noChangeAspect="1"/>
          </p:cNvSpPr>
          <p:nvPr/>
        </p:nvSpPr>
        <p:spPr bwMode="auto">
          <a:xfrm>
            <a:off x="861488" y="2099745"/>
            <a:ext cx="483254" cy="488970"/>
          </a:xfrm>
          <a:custGeom>
            <a:avLst/>
            <a:gdLst>
              <a:gd name="connsiteX0" fmla="*/ 327500 w 596772"/>
              <a:gd name="connsiteY0" fmla="*/ 222827 h 603828"/>
              <a:gd name="connsiteX1" fmla="*/ 317859 w 596772"/>
              <a:gd name="connsiteY1" fmla="*/ 232453 h 603828"/>
              <a:gd name="connsiteX2" fmla="*/ 327500 w 596772"/>
              <a:gd name="connsiteY2" fmla="*/ 242079 h 603828"/>
              <a:gd name="connsiteX3" fmla="*/ 337141 w 596772"/>
              <a:gd name="connsiteY3" fmla="*/ 232453 h 603828"/>
              <a:gd name="connsiteX4" fmla="*/ 327500 w 596772"/>
              <a:gd name="connsiteY4" fmla="*/ 222827 h 603828"/>
              <a:gd name="connsiteX5" fmla="*/ 412093 w 596772"/>
              <a:gd name="connsiteY5" fmla="*/ 152184 h 603828"/>
              <a:gd name="connsiteX6" fmla="*/ 402452 w 596772"/>
              <a:gd name="connsiteY6" fmla="*/ 161810 h 603828"/>
              <a:gd name="connsiteX7" fmla="*/ 412093 w 596772"/>
              <a:gd name="connsiteY7" fmla="*/ 171436 h 603828"/>
              <a:gd name="connsiteX8" fmla="*/ 421734 w 596772"/>
              <a:gd name="connsiteY8" fmla="*/ 161810 h 603828"/>
              <a:gd name="connsiteX9" fmla="*/ 412093 w 596772"/>
              <a:gd name="connsiteY9" fmla="*/ 152184 h 603828"/>
              <a:gd name="connsiteX10" fmla="*/ 198124 w 596772"/>
              <a:gd name="connsiteY10" fmla="*/ 145508 h 603828"/>
              <a:gd name="connsiteX11" fmla="*/ 181796 w 596772"/>
              <a:gd name="connsiteY11" fmla="*/ 161810 h 603828"/>
              <a:gd name="connsiteX12" fmla="*/ 198124 w 596772"/>
              <a:gd name="connsiteY12" fmla="*/ 178112 h 603828"/>
              <a:gd name="connsiteX13" fmla="*/ 214451 w 596772"/>
              <a:gd name="connsiteY13" fmla="*/ 161810 h 603828"/>
              <a:gd name="connsiteX14" fmla="*/ 198124 w 596772"/>
              <a:gd name="connsiteY14" fmla="*/ 145508 h 603828"/>
              <a:gd name="connsiteX15" fmla="*/ 198124 w 596772"/>
              <a:gd name="connsiteY15" fmla="*/ 123772 h 603828"/>
              <a:gd name="connsiteX16" fmla="*/ 236221 w 596772"/>
              <a:gd name="connsiteY16" fmla="*/ 161810 h 603828"/>
              <a:gd name="connsiteX17" fmla="*/ 229379 w 596772"/>
              <a:gd name="connsiteY17" fmla="*/ 183546 h 603828"/>
              <a:gd name="connsiteX18" fmla="*/ 325945 w 596772"/>
              <a:gd name="connsiteY18" fmla="*/ 200625 h 603828"/>
              <a:gd name="connsiteX19" fmla="*/ 382859 w 596772"/>
              <a:gd name="connsiteY19" fmla="*/ 172989 h 603828"/>
              <a:gd name="connsiteX20" fmla="*/ 380682 w 596772"/>
              <a:gd name="connsiteY20" fmla="*/ 161810 h 603828"/>
              <a:gd name="connsiteX21" fmla="*/ 412093 w 596772"/>
              <a:gd name="connsiteY21" fmla="*/ 130448 h 603828"/>
              <a:gd name="connsiteX22" fmla="*/ 443504 w 596772"/>
              <a:gd name="connsiteY22" fmla="*/ 161810 h 603828"/>
              <a:gd name="connsiteX23" fmla="*/ 412093 w 596772"/>
              <a:gd name="connsiteY23" fmla="*/ 193172 h 603828"/>
              <a:gd name="connsiteX24" fmla="*/ 398253 w 596772"/>
              <a:gd name="connsiteY24" fmla="*/ 189757 h 603828"/>
              <a:gd name="connsiteX25" fmla="*/ 351448 w 596772"/>
              <a:gd name="connsiteY25" fmla="*/ 212424 h 603828"/>
              <a:gd name="connsiteX26" fmla="*/ 358912 w 596772"/>
              <a:gd name="connsiteY26" fmla="*/ 232453 h 603828"/>
              <a:gd name="connsiteX27" fmla="*/ 327500 w 596772"/>
              <a:gd name="connsiteY27" fmla="*/ 263815 h 603828"/>
              <a:gd name="connsiteX28" fmla="*/ 296089 w 596772"/>
              <a:gd name="connsiteY28" fmla="*/ 232453 h 603828"/>
              <a:gd name="connsiteX29" fmla="*/ 299821 w 596772"/>
              <a:gd name="connsiteY29" fmla="*/ 218169 h 603828"/>
              <a:gd name="connsiteX30" fmla="*/ 203255 w 596772"/>
              <a:gd name="connsiteY30" fmla="*/ 200935 h 603828"/>
              <a:gd name="connsiteX31" fmla="*/ 174954 w 596772"/>
              <a:gd name="connsiteY31" fmla="*/ 244408 h 603828"/>
              <a:gd name="connsiteX32" fmla="*/ 176820 w 596772"/>
              <a:gd name="connsiteY32" fmla="*/ 252947 h 603828"/>
              <a:gd name="connsiteX33" fmla="*/ 156294 w 596772"/>
              <a:gd name="connsiteY33" fmla="*/ 273441 h 603828"/>
              <a:gd name="connsiteX34" fmla="*/ 135768 w 596772"/>
              <a:gd name="connsiteY34" fmla="*/ 252947 h 603828"/>
              <a:gd name="connsiteX35" fmla="*/ 156294 w 596772"/>
              <a:gd name="connsiteY35" fmla="*/ 232453 h 603828"/>
              <a:gd name="connsiteX36" fmla="*/ 156761 w 596772"/>
              <a:gd name="connsiteY36" fmla="*/ 232453 h 603828"/>
              <a:gd name="connsiteX37" fmla="*/ 180863 w 596772"/>
              <a:gd name="connsiteY37" fmla="*/ 195501 h 603828"/>
              <a:gd name="connsiteX38" fmla="*/ 160026 w 596772"/>
              <a:gd name="connsiteY38" fmla="*/ 161810 h 603828"/>
              <a:gd name="connsiteX39" fmla="*/ 198124 w 596772"/>
              <a:gd name="connsiteY39" fmla="*/ 123772 h 603828"/>
              <a:gd name="connsiteX40" fmla="*/ 63907 w 596772"/>
              <a:gd name="connsiteY40" fmla="*/ 67696 h 603828"/>
              <a:gd name="connsiteX41" fmla="*/ 63907 w 596772"/>
              <a:gd name="connsiteY41" fmla="*/ 335684 h 603828"/>
              <a:gd name="connsiteX42" fmla="*/ 528201 w 596772"/>
              <a:gd name="connsiteY42" fmla="*/ 335684 h 603828"/>
              <a:gd name="connsiteX43" fmla="*/ 528201 w 596772"/>
              <a:gd name="connsiteY43" fmla="*/ 67696 h 603828"/>
              <a:gd name="connsiteX44" fmla="*/ 36385 w 596772"/>
              <a:gd name="connsiteY44" fmla="*/ 0 h 603828"/>
              <a:gd name="connsiteX45" fmla="*/ 560543 w 596772"/>
              <a:gd name="connsiteY45" fmla="*/ 0 h 603828"/>
              <a:gd name="connsiteX46" fmla="*/ 596772 w 596772"/>
              <a:gd name="connsiteY46" fmla="*/ 36177 h 603828"/>
              <a:gd name="connsiteX47" fmla="*/ 596772 w 596772"/>
              <a:gd name="connsiteY47" fmla="*/ 374345 h 603828"/>
              <a:gd name="connsiteX48" fmla="*/ 560543 w 596772"/>
              <a:gd name="connsiteY48" fmla="*/ 410522 h 603828"/>
              <a:gd name="connsiteX49" fmla="*/ 435684 w 596772"/>
              <a:gd name="connsiteY49" fmla="*/ 410522 h 603828"/>
              <a:gd name="connsiteX50" fmla="*/ 462428 w 596772"/>
              <a:gd name="connsiteY50" fmla="*/ 565633 h 603828"/>
              <a:gd name="connsiteX51" fmla="*/ 435839 w 596772"/>
              <a:gd name="connsiteY51" fmla="*/ 603207 h 603828"/>
              <a:gd name="connsiteX52" fmla="*/ 430242 w 596772"/>
              <a:gd name="connsiteY52" fmla="*/ 603828 h 603828"/>
              <a:gd name="connsiteX53" fmla="*/ 398055 w 596772"/>
              <a:gd name="connsiteY53" fmla="*/ 576657 h 603828"/>
              <a:gd name="connsiteX54" fmla="*/ 369445 w 596772"/>
              <a:gd name="connsiteY54" fmla="*/ 410522 h 603828"/>
              <a:gd name="connsiteX55" fmla="*/ 226238 w 596772"/>
              <a:gd name="connsiteY55" fmla="*/ 410522 h 603828"/>
              <a:gd name="connsiteX56" fmla="*/ 197628 w 596772"/>
              <a:gd name="connsiteY56" fmla="*/ 576657 h 603828"/>
              <a:gd name="connsiteX57" fmla="*/ 165442 w 596772"/>
              <a:gd name="connsiteY57" fmla="*/ 603828 h 603828"/>
              <a:gd name="connsiteX58" fmla="*/ 159844 w 596772"/>
              <a:gd name="connsiteY58" fmla="*/ 603207 h 603828"/>
              <a:gd name="connsiteX59" fmla="*/ 133255 w 596772"/>
              <a:gd name="connsiteY59" fmla="*/ 565633 h 603828"/>
              <a:gd name="connsiteX60" fmla="*/ 159844 w 596772"/>
              <a:gd name="connsiteY60" fmla="*/ 410522 h 603828"/>
              <a:gd name="connsiteX61" fmla="*/ 36385 w 596772"/>
              <a:gd name="connsiteY61" fmla="*/ 410522 h 603828"/>
              <a:gd name="connsiteX62" fmla="*/ 0 w 596772"/>
              <a:gd name="connsiteY62" fmla="*/ 374345 h 603828"/>
              <a:gd name="connsiteX63" fmla="*/ 0 w 596772"/>
              <a:gd name="connsiteY63" fmla="*/ 36177 h 603828"/>
              <a:gd name="connsiteX64" fmla="*/ 36385 w 596772"/>
              <a:gd name="connsiteY64" fmla="*/ 0 h 6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96772" h="603828">
                <a:moveTo>
                  <a:pt x="327500" y="222827"/>
                </a:moveTo>
                <a:cubicBezTo>
                  <a:pt x="322213" y="222827"/>
                  <a:pt x="317859" y="227174"/>
                  <a:pt x="317859" y="232453"/>
                </a:cubicBezTo>
                <a:cubicBezTo>
                  <a:pt x="317859" y="237732"/>
                  <a:pt x="322213" y="242079"/>
                  <a:pt x="327500" y="242079"/>
                </a:cubicBezTo>
                <a:cubicBezTo>
                  <a:pt x="332787" y="242079"/>
                  <a:pt x="337141" y="237732"/>
                  <a:pt x="337141" y="232453"/>
                </a:cubicBezTo>
                <a:cubicBezTo>
                  <a:pt x="337141" y="227174"/>
                  <a:pt x="332787" y="222827"/>
                  <a:pt x="327500" y="222827"/>
                </a:cubicBezTo>
                <a:close/>
                <a:moveTo>
                  <a:pt x="412093" y="152184"/>
                </a:moveTo>
                <a:cubicBezTo>
                  <a:pt x="406806" y="152184"/>
                  <a:pt x="402452" y="156532"/>
                  <a:pt x="402452" y="161810"/>
                </a:cubicBezTo>
                <a:cubicBezTo>
                  <a:pt x="402452" y="167089"/>
                  <a:pt x="406806" y="171436"/>
                  <a:pt x="412093" y="171436"/>
                </a:cubicBezTo>
                <a:cubicBezTo>
                  <a:pt x="417380" y="171436"/>
                  <a:pt x="421734" y="167089"/>
                  <a:pt x="421734" y="161810"/>
                </a:cubicBezTo>
                <a:cubicBezTo>
                  <a:pt x="421734" y="156532"/>
                  <a:pt x="417380" y="152184"/>
                  <a:pt x="412093" y="152184"/>
                </a:cubicBezTo>
                <a:close/>
                <a:moveTo>
                  <a:pt x="198124" y="145508"/>
                </a:moveTo>
                <a:cubicBezTo>
                  <a:pt x="189105" y="145508"/>
                  <a:pt x="181796" y="152805"/>
                  <a:pt x="181796" y="161810"/>
                </a:cubicBezTo>
                <a:cubicBezTo>
                  <a:pt x="181796" y="170815"/>
                  <a:pt x="189105" y="178112"/>
                  <a:pt x="198124" y="178112"/>
                </a:cubicBezTo>
                <a:cubicBezTo>
                  <a:pt x="207143" y="178112"/>
                  <a:pt x="214451" y="170815"/>
                  <a:pt x="214451" y="161810"/>
                </a:cubicBezTo>
                <a:cubicBezTo>
                  <a:pt x="214451" y="152805"/>
                  <a:pt x="207143" y="145508"/>
                  <a:pt x="198124" y="145508"/>
                </a:cubicBezTo>
                <a:close/>
                <a:moveTo>
                  <a:pt x="198124" y="123772"/>
                </a:moveTo>
                <a:cubicBezTo>
                  <a:pt x="219116" y="123772"/>
                  <a:pt x="236221" y="140850"/>
                  <a:pt x="236221" y="161810"/>
                </a:cubicBezTo>
                <a:cubicBezTo>
                  <a:pt x="236221" y="169884"/>
                  <a:pt x="233578" y="177336"/>
                  <a:pt x="229379" y="183546"/>
                </a:cubicBezTo>
                <a:lnTo>
                  <a:pt x="325945" y="200625"/>
                </a:lnTo>
                <a:lnTo>
                  <a:pt x="382859" y="172989"/>
                </a:lnTo>
                <a:cubicBezTo>
                  <a:pt x="381615" y="169573"/>
                  <a:pt x="380682" y="165847"/>
                  <a:pt x="380682" y="161810"/>
                </a:cubicBezTo>
                <a:cubicBezTo>
                  <a:pt x="380682" y="144577"/>
                  <a:pt x="394832" y="130448"/>
                  <a:pt x="412093" y="130448"/>
                </a:cubicBezTo>
                <a:cubicBezTo>
                  <a:pt x="429509" y="130448"/>
                  <a:pt x="443504" y="144577"/>
                  <a:pt x="443504" y="161810"/>
                </a:cubicBezTo>
                <a:cubicBezTo>
                  <a:pt x="443504" y="179199"/>
                  <a:pt x="429353" y="193172"/>
                  <a:pt x="412093" y="193172"/>
                </a:cubicBezTo>
                <a:cubicBezTo>
                  <a:pt x="407117" y="193172"/>
                  <a:pt x="402452" y="191930"/>
                  <a:pt x="398253" y="189757"/>
                </a:cubicBezTo>
                <a:lnTo>
                  <a:pt x="351448" y="212424"/>
                </a:lnTo>
                <a:cubicBezTo>
                  <a:pt x="355957" y="217859"/>
                  <a:pt x="358912" y="224845"/>
                  <a:pt x="358912" y="232453"/>
                </a:cubicBezTo>
                <a:cubicBezTo>
                  <a:pt x="358912" y="249842"/>
                  <a:pt x="344761" y="263815"/>
                  <a:pt x="327500" y="263815"/>
                </a:cubicBezTo>
                <a:cubicBezTo>
                  <a:pt x="310084" y="263815"/>
                  <a:pt x="296089" y="249842"/>
                  <a:pt x="296089" y="232453"/>
                </a:cubicBezTo>
                <a:cubicBezTo>
                  <a:pt x="296089" y="227329"/>
                  <a:pt x="297489" y="222361"/>
                  <a:pt x="299821" y="218169"/>
                </a:cubicBezTo>
                <a:lnTo>
                  <a:pt x="203255" y="200935"/>
                </a:lnTo>
                <a:lnTo>
                  <a:pt x="174954" y="244408"/>
                </a:lnTo>
                <a:cubicBezTo>
                  <a:pt x="176198" y="247047"/>
                  <a:pt x="176820" y="249842"/>
                  <a:pt x="176820" y="252947"/>
                </a:cubicBezTo>
                <a:cubicBezTo>
                  <a:pt x="176820" y="264281"/>
                  <a:pt x="167646" y="273441"/>
                  <a:pt x="156294" y="273441"/>
                </a:cubicBezTo>
                <a:cubicBezTo>
                  <a:pt x="145098" y="273441"/>
                  <a:pt x="135768" y="264281"/>
                  <a:pt x="135768" y="252947"/>
                </a:cubicBezTo>
                <a:cubicBezTo>
                  <a:pt x="135768" y="241613"/>
                  <a:pt x="145098" y="232453"/>
                  <a:pt x="156294" y="232453"/>
                </a:cubicBezTo>
                <a:cubicBezTo>
                  <a:pt x="156450" y="232453"/>
                  <a:pt x="156605" y="232453"/>
                  <a:pt x="156761" y="232453"/>
                </a:cubicBezTo>
                <a:lnTo>
                  <a:pt x="180863" y="195501"/>
                </a:lnTo>
                <a:cubicBezTo>
                  <a:pt x="168579" y="189291"/>
                  <a:pt x="160026" y="176560"/>
                  <a:pt x="160026" y="161810"/>
                </a:cubicBezTo>
                <a:cubicBezTo>
                  <a:pt x="160026" y="140850"/>
                  <a:pt x="177131" y="123772"/>
                  <a:pt x="198124" y="123772"/>
                </a:cubicBezTo>
                <a:close/>
                <a:moveTo>
                  <a:pt x="63907" y="67696"/>
                </a:moveTo>
                <a:lnTo>
                  <a:pt x="63907" y="335684"/>
                </a:lnTo>
                <a:lnTo>
                  <a:pt x="528201" y="335684"/>
                </a:lnTo>
                <a:lnTo>
                  <a:pt x="528201" y="67696"/>
                </a:lnTo>
                <a:close/>
                <a:moveTo>
                  <a:pt x="36385" y="0"/>
                </a:moveTo>
                <a:lnTo>
                  <a:pt x="560543" y="0"/>
                </a:lnTo>
                <a:cubicBezTo>
                  <a:pt x="580601" y="0"/>
                  <a:pt x="596772" y="16148"/>
                  <a:pt x="596772" y="36177"/>
                </a:cubicBezTo>
                <a:lnTo>
                  <a:pt x="596772" y="374345"/>
                </a:lnTo>
                <a:cubicBezTo>
                  <a:pt x="596772" y="394375"/>
                  <a:pt x="580601" y="410522"/>
                  <a:pt x="560543" y="410522"/>
                </a:cubicBezTo>
                <a:lnTo>
                  <a:pt x="435684" y="410522"/>
                </a:lnTo>
                <a:lnTo>
                  <a:pt x="462428" y="565633"/>
                </a:lnTo>
                <a:cubicBezTo>
                  <a:pt x="465538" y="583333"/>
                  <a:pt x="453565" y="600257"/>
                  <a:pt x="435839" y="603207"/>
                </a:cubicBezTo>
                <a:cubicBezTo>
                  <a:pt x="433818" y="603673"/>
                  <a:pt x="432108" y="603828"/>
                  <a:pt x="430242" y="603828"/>
                </a:cubicBezTo>
                <a:cubicBezTo>
                  <a:pt x="414537" y="603828"/>
                  <a:pt x="400854" y="592494"/>
                  <a:pt x="398055" y="576657"/>
                </a:cubicBezTo>
                <a:lnTo>
                  <a:pt x="369445" y="410522"/>
                </a:lnTo>
                <a:lnTo>
                  <a:pt x="226238" y="410522"/>
                </a:lnTo>
                <a:lnTo>
                  <a:pt x="197628" y="576657"/>
                </a:lnTo>
                <a:cubicBezTo>
                  <a:pt x="194829" y="592494"/>
                  <a:pt x="180991" y="603828"/>
                  <a:pt x="165442" y="603828"/>
                </a:cubicBezTo>
                <a:cubicBezTo>
                  <a:pt x="163576" y="603828"/>
                  <a:pt x="161710" y="603673"/>
                  <a:pt x="159844" y="603207"/>
                </a:cubicBezTo>
                <a:cubicBezTo>
                  <a:pt x="142118" y="600257"/>
                  <a:pt x="130145" y="583333"/>
                  <a:pt x="133255" y="565633"/>
                </a:cubicBezTo>
                <a:lnTo>
                  <a:pt x="159844" y="410522"/>
                </a:lnTo>
                <a:lnTo>
                  <a:pt x="36385" y="410522"/>
                </a:lnTo>
                <a:cubicBezTo>
                  <a:pt x="16326" y="410522"/>
                  <a:pt x="0" y="394375"/>
                  <a:pt x="0" y="374345"/>
                </a:cubicBezTo>
                <a:lnTo>
                  <a:pt x="0" y="36177"/>
                </a:lnTo>
                <a:cubicBezTo>
                  <a:pt x="0" y="16148"/>
                  <a:pt x="16326" y="0"/>
                  <a:pt x="36385" y="0"/>
                </a:cubicBezTo>
                <a:close/>
              </a:path>
            </a:pathLst>
          </a:custGeom>
          <a:solidFill>
            <a:schemeClr val="bg1"/>
          </a:solidFill>
          <a:ln>
            <a:noFill/>
          </a:ln>
        </p:spPr>
        <p:txBody>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4" name="组合 13">
            <a:extLst>
              <a:ext uri="{FF2B5EF4-FFF2-40B4-BE49-F238E27FC236}">
                <a16:creationId xmlns:a16="http://schemas.microsoft.com/office/drawing/2014/main" id="{7B42CAA3-30EC-8C76-061E-896A952DE2C5}"/>
              </a:ext>
            </a:extLst>
          </p:cNvPr>
          <p:cNvGrpSpPr/>
          <p:nvPr/>
        </p:nvGrpSpPr>
        <p:grpSpPr>
          <a:xfrm>
            <a:off x="1806806" y="1641444"/>
            <a:ext cx="4172652" cy="811677"/>
            <a:chOff x="2774201" y="1722586"/>
            <a:chExt cx="3374793" cy="811677"/>
          </a:xfrm>
        </p:grpSpPr>
        <p:sp>
          <p:nvSpPr>
            <p:cNvPr id="15" name="文本框 14">
              <a:extLst>
                <a:ext uri="{FF2B5EF4-FFF2-40B4-BE49-F238E27FC236}">
                  <a16:creationId xmlns:a16="http://schemas.microsoft.com/office/drawing/2014/main" id="{74DCA9BF-2F48-4B91-CB4B-0C4C65017BC1}"/>
                </a:ext>
              </a:extLst>
            </p:cNvPr>
            <p:cNvSpPr txBox="1"/>
            <p:nvPr/>
          </p:nvSpPr>
          <p:spPr>
            <a:xfrm>
              <a:off x="2777354" y="1722586"/>
              <a:ext cx="3371640" cy="400110"/>
            </a:xfrm>
            <a:prstGeom prst="rect">
              <a:avLst/>
            </a:prstGeom>
            <a:noFill/>
          </p:spPr>
          <p:txBody>
            <a:bodyPr wrap="square" rtlCol="0">
              <a:spAutoFit/>
            </a:bodyPr>
            <a:lstStyle/>
            <a:p>
              <a:r>
                <a:rPr kumimoji="1" lang="en-US" altLang="zh-CN" sz="2000" b="1" dirty="0">
                  <a:solidFill>
                    <a:schemeClr val="accent2"/>
                  </a:solidFill>
                  <a:ea typeface="Microsoft YaHei Semibold" panose="020B0402040204020203" pitchFamily="34" charset="-122"/>
                </a:rPr>
                <a:t>No Multimodal Feature Fusion?</a:t>
              </a:r>
              <a:endParaRPr kumimoji="1" lang="zh-CN" altLang="en-US" sz="2000" b="1" dirty="0">
                <a:solidFill>
                  <a:schemeClr val="accent2"/>
                </a:solidFill>
                <a:ea typeface="Microsoft YaHei Semibold" panose="020B0402040204020203" pitchFamily="34" charset="-122"/>
              </a:endParaRPr>
            </a:p>
          </p:txBody>
        </p:sp>
        <p:sp>
          <p:nvSpPr>
            <p:cNvPr id="16" name="矩形 15">
              <a:extLst>
                <a:ext uri="{FF2B5EF4-FFF2-40B4-BE49-F238E27FC236}">
                  <a16:creationId xmlns:a16="http://schemas.microsoft.com/office/drawing/2014/main" id="{A3976818-3E34-64FA-51DB-BE687BD1FF6C}"/>
                </a:ext>
              </a:extLst>
            </p:cNvPr>
            <p:cNvSpPr>
              <a:spLocks noChangeArrowheads="1"/>
            </p:cNvSpPr>
            <p:nvPr/>
          </p:nvSpPr>
          <p:spPr bwMode="auto">
            <a:xfrm>
              <a:off x="2774201" y="2243286"/>
              <a:ext cx="3074703" cy="290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en-US" altLang="zh-CN" sz="1100" b="1" dirty="0">
                <a:solidFill>
                  <a:schemeClr val="tx1">
                    <a:lumMod val="65000"/>
                    <a:lumOff val="35000"/>
                  </a:schemeClr>
                </a:solidFill>
                <a:latin typeface="Microsoft YaHei Semibold" panose="020B0402040204020203" pitchFamily="34" charset="-122"/>
                <a:ea typeface="Microsoft YaHei Semibold" panose="020B0402040204020203" pitchFamily="34" charset="-122"/>
              </a:endParaRPr>
            </a:p>
          </p:txBody>
        </p:sp>
        <p:cxnSp>
          <p:nvCxnSpPr>
            <p:cNvPr id="17" name="直线连接符 49">
              <a:extLst>
                <a:ext uri="{FF2B5EF4-FFF2-40B4-BE49-F238E27FC236}">
                  <a16:creationId xmlns:a16="http://schemas.microsoft.com/office/drawing/2014/main" id="{58AE60FE-C902-1F4D-DC9F-A58BCCA37659}"/>
                </a:ext>
              </a:extLst>
            </p:cNvPr>
            <p:cNvCxnSpPr>
              <a:cxnSpLocks/>
            </p:cNvCxnSpPr>
            <p:nvPr/>
          </p:nvCxnSpPr>
          <p:spPr>
            <a:xfrm>
              <a:off x="2890640" y="2195271"/>
              <a:ext cx="271944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8" name="文本框 17">
            <a:extLst>
              <a:ext uri="{FF2B5EF4-FFF2-40B4-BE49-F238E27FC236}">
                <a16:creationId xmlns:a16="http://schemas.microsoft.com/office/drawing/2014/main" id="{D50E20A7-2DB4-87DE-3754-39B1D4A42BE3}"/>
              </a:ext>
            </a:extLst>
          </p:cNvPr>
          <p:cNvSpPr txBox="1"/>
          <p:nvPr/>
        </p:nvSpPr>
        <p:spPr>
          <a:xfrm>
            <a:off x="1810704" y="2282432"/>
            <a:ext cx="3916987" cy="646331"/>
          </a:xfrm>
          <a:prstGeom prst="rect">
            <a:avLst/>
          </a:prstGeom>
          <a:noFill/>
        </p:spPr>
        <p:txBody>
          <a:bodyPr wrap="square">
            <a:spAutoFit/>
          </a:bodyPr>
          <a:lstStyle/>
          <a:p>
            <a:r>
              <a:rPr lang="en-US" altLang="zh-CN" dirty="0"/>
              <a:t>Converting to one same modal space may be a good idea.</a:t>
            </a:r>
          </a:p>
        </p:txBody>
      </p:sp>
      <p:sp>
        <p:nvSpPr>
          <p:cNvPr id="20" name="文本框 19">
            <a:extLst>
              <a:ext uri="{FF2B5EF4-FFF2-40B4-BE49-F238E27FC236}">
                <a16:creationId xmlns:a16="http://schemas.microsoft.com/office/drawing/2014/main" id="{CD7CBB2A-DFEA-F410-7284-25B430E9FF9A}"/>
              </a:ext>
            </a:extLst>
          </p:cNvPr>
          <p:cNvSpPr txBox="1"/>
          <p:nvPr/>
        </p:nvSpPr>
        <p:spPr>
          <a:xfrm>
            <a:off x="480592" y="4132547"/>
            <a:ext cx="6422231" cy="2246769"/>
          </a:xfrm>
          <a:prstGeom prst="rect">
            <a:avLst/>
          </a:prstGeom>
          <a:noFill/>
        </p:spPr>
        <p:txBody>
          <a:bodyPr wrap="square">
            <a:spAutoFit/>
          </a:bodyPr>
          <a:lstStyle/>
          <a:p>
            <a:r>
              <a:rPr kumimoji="1" lang="en-US" altLang="zh-CN" sz="3200" b="1" dirty="0">
                <a:solidFill>
                  <a:schemeClr val="accent2"/>
                </a:solidFill>
                <a:ea typeface="Microsoft YaHei Semibold" panose="020B0402040204020203" pitchFamily="34" charset="-122"/>
              </a:rPr>
              <a:t>Different</a:t>
            </a:r>
            <a:r>
              <a:rPr lang="en-US" altLang="zh-CN" dirty="0"/>
              <a:t> from exploring the </a:t>
            </a:r>
            <a:r>
              <a:rPr lang="en-US" altLang="zh-CN" b="1" dirty="0"/>
              <a:t>high dimensional and noisy image feature vectors to infer the answer</a:t>
            </a:r>
            <a:r>
              <a:rPr lang="en-US" altLang="zh-CN" dirty="0"/>
              <a:t>, we can </a:t>
            </a:r>
            <a:r>
              <a:rPr lang="en-US" altLang="zh-CN" b="1" dirty="0"/>
              <a:t>express the image explicitly by natural language</a:t>
            </a:r>
            <a:r>
              <a:rPr lang="en-US" altLang="zh-CN" dirty="0"/>
              <a:t>. Compared to image feature, natural language represents a higher level of abstraction and is full of semantic information. In addition, the complex multimodal feature fusion problem can be avoided.</a:t>
            </a:r>
            <a:endParaRPr lang="zh-CN" altLang="en-US" dirty="0"/>
          </a:p>
          <a:p>
            <a:endParaRPr lang="zh-CN" altLang="en-US" dirty="0"/>
          </a:p>
        </p:txBody>
      </p:sp>
      <p:pic>
        <p:nvPicPr>
          <p:cNvPr id="23" name="图片 22">
            <a:extLst>
              <a:ext uri="{FF2B5EF4-FFF2-40B4-BE49-F238E27FC236}">
                <a16:creationId xmlns:a16="http://schemas.microsoft.com/office/drawing/2014/main" id="{28037CF2-02FC-BB7E-E94B-2FE53CA91419}"/>
              </a:ext>
            </a:extLst>
          </p:cNvPr>
          <p:cNvPicPr>
            <a:picLocks noChangeAspect="1"/>
          </p:cNvPicPr>
          <p:nvPr/>
        </p:nvPicPr>
        <p:blipFill>
          <a:blip r:embed="rId2"/>
          <a:stretch>
            <a:fillRect/>
          </a:stretch>
        </p:blipFill>
        <p:spPr>
          <a:xfrm>
            <a:off x="5805583" y="1702658"/>
            <a:ext cx="6202179" cy="2102034"/>
          </a:xfrm>
          <a:prstGeom prst="rect">
            <a:avLst/>
          </a:prstGeom>
        </p:spPr>
      </p:pic>
      <p:sp>
        <p:nvSpPr>
          <p:cNvPr id="25" name="文本框 24">
            <a:extLst>
              <a:ext uri="{FF2B5EF4-FFF2-40B4-BE49-F238E27FC236}">
                <a16:creationId xmlns:a16="http://schemas.microsoft.com/office/drawing/2014/main" id="{13802D38-88E6-7874-2273-37325FDD58F4}"/>
              </a:ext>
            </a:extLst>
          </p:cNvPr>
          <p:cNvSpPr txBox="1"/>
          <p:nvPr/>
        </p:nvSpPr>
        <p:spPr>
          <a:xfrm>
            <a:off x="5425440" y="3676066"/>
            <a:ext cx="7091679" cy="276999"/>
          </a:xfrm>
          <a:prstGeom prst="rect">
            <a:avLst/>
          </a:prstGeom>
          <a:noFill/>
        </p:spPr>
        <p:txBody>
          <a:bodyPr wrap="square">
            <a:spAutoFit/>
          </a:bodyPr>
          <a:lstStyle/>
          <a:p>
            <a:r>
              <a:rPr lang="en-US" altLang="zh-CN" sz="1200" dirty="0"/>
              <a:t>From Exploiting BERT For Multimodal Target Sentiment Classification Through Input Space Translation</a:t>
            </a:r>
            <a:endParaRPr lang="zh-CN" altLang="en-US" sz="1200" dirty="0"/>
          </a:p>
        </p:txBody>
      </p:sp>
    </p:spTree>
    <p:extLst>
      <p:ext uri="{BB962C8B-B14F-4D97-AF65-F5344CB8AC3E}">
        <p14:creationId xmlns:p14="http://schemas.microsoft.com/office/powerpoint/2010/main" val="2219475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课题分析</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042238" y="890529"/>
            <a:ext cx="3787311"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METHODS AND IDEAS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CDD2364-64E4-9435-59DF-6FC9B12B2065}"/>
              </a:ext>
            </a:extLst>
          </p:cNvPr>
          <p:cNvSpPr txBox="1"/>
          <p:nvPr/>
        </p:nvSpPr>
        <p:spPr>
          <a:xfrm>
            <a:off x="291266"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02</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11" name="history_157928">
            <a:extLst>
              <a:ext uri="{FF2B5EF4-FFF2-40B4-BE49-F238E27FC236}">
                <a16:creationId xmlns:a16="http://schemas.microsoft.com/office/drawing/2014/main" id="{1E3DB632-6A0B-FBBD-6E64-29D68C91CA9C}"/>
              </a:ext>
            </a:extLst>
          </p:cNvPr>
          <p:cNvSpPr>
            <a:spLocks noChangeAspect="1"/>
          </p:cNvSpPr>
          <p:nvPr/>
        </p:nvSpPr>
        <p:spPr bwMode="auto">
          <a:xfrm>
            <a:off x="1495035" y="1630564"/>
            <a:ext cx="488970" cy="488282"/>
          </a:xfrm>
          <a:custGeom>
            <a:avLst/>
            <a:gdLst>
              <a:gd name="connsiteX0" fmla="*/ 301222 w 602205"/>
              <a:gd name="connsiteY0" fmla="*/ 129064 h 601359"/>
              <a:gd name="connsiteX1" fmla="*/ 333492 w 602205"/>
              <a:gd name="connsiteY1" fmla="*/ 161278 h 601359"/>
              <a:gd name="connsiteX2" fmla="*/ 333492 w 602205"/>
              <a:gd name="connsiteY2" fmla="*/ 300925 h 601359"/>
              <a:gd name="connsiteX3" fmla="*/ 301222 w 602205"/>
              <a:gd name="connsiteY3" fmla="*/ 333139 h 601359"/>
              <a:gd name="connsiteX4" fmla="*/ 161334 w 602205"/>
              <a:gd name="connsiteY4" fmla="*/ 333139 h 601359"/>
              <a:gd name="connsiteX5" fmla="*/ 129064 w 602205"/>
              <a:gd name="connsiteY5" fmla="*/ 300925 h 601359"/>
              <a:gd name="connsiteX6" fmla="*/ 161334 w 602205"/>
              <a:gd name="connsiteY6" fmla="*/ 268711 h 601359"/>
              <a:gd name="connsiteX7" fmla="*/ 268953 w 602205"/>
              <a:gd name="connsiteY7" fmla="*/ 268711 h 601359"/>
              <a:gd name="connsiteX8" fmla="*/ 268953 w 602205"/>
              <a:gd name="connsiteY8" fmla="*/ 161278 h 601359"/>
              <a:gd name="connsiteX9" fmla="*/ 301222 w 602205"/>
              <a:gd name="connsiteY9" fmla="*/ 129064 h 601359"/>
              <a:gd name="connsiteX10" fmla="*/ 301183 w 602205"/>
              <a:gd name="connsiteY10" fmla="*/ 64437 h 601359"/>
              <a:gd name="connsiteX11" fmla="*/ 64528 w 602205"/>
              <a:gd name="connsiteY11" fmla="*/ 300760 h 601359"/>
              <a:gd name="connsiteX12" fmla="*/ 301183 w 602205"/>
              <a:gd name="connsiteY12" fmla="*/ 536922 h 601359"/>
              <a:gd name="connsiteX13" fmla="*/ 537677 w 602205"/>
              <a:gd name="connsiteY13" fmla="*/ 300760 h 601359"/>
              <a:gd name="connsiteX14" fmla="*/ 301183 w 602205"/>
              <a:gd name="connsiteY14" fmla="*/ 64437 h 601359"/>
              <a:gd name="connsiteX15" fmla="*/ 301183 w 602205"/>
              <a:gd name="connsiteY15" fmla="*/ 0 h 601359"/>
              <a:gd name="connsiteX16" fmla="*/ 602205 w 602205"/>
              <a:gd name="connsiteY16" fmla="*/ 300760 h 601359"/>
              <a:gd name="connsiteX17" fmla="*/ 301183 w 602205"/>
              <a:gd name="connsiteY17" fmla="*/ 601359 h 601359"/>
              <a:gd name="connsiteX18" fmla="*/ 0 w 602205"/>
              <a:gd name="connsiteY18" fmla="*/ 300760 h 601359"/>
              <a:gd name="connsiteX19" fmla="*/ 301183 w 602205"/>
              <a:gd name="connsiteY19" fmla="*/ 0 h 60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2205" h="601359">
                <a:moveTo>
                  <a:pt x="301222" y="129064"/>
                </a:moveTo>
                <a:cubicBezTo>
                  <a:pt x="318971" y="129064"/>
                  <a:pt x="333492" y="143561"/>
                  <a:pt x="333492" y="161278"/>
                </a:cubicBezTo>
                <a:lnTo>
                  <a:pt x="333492" y="300925"/>
                </a:lnTo>
                <a:cubicBezTo>
                  <a:pt x="333492" y="318643"/>
                  <a:pt x="318971" y="333139"/>
                  <a:pt x="301222" y="333139"/>
                </a:cubicBezTo>
                <a:lnTo>
                  <a:pt x="161334" y="333139"/>
                </a:lnTo>
                <a:cubicBezTo>
                  <a:pt x="143585" y="333139"/>
                  <a:pt x="129064" y="318643"/>
                  <a:pt x="129064" y="300925"/>
                </a:cubicBezTo>
                <a:cubicBezTo>
                  <a:pt x="129064" y="283047"/>
                  <a:pt x="143585" y="268711"/>
                  <a:pt x="161334" y="268711"/>
                </a:cubicBezTo>
                <a:lnTo>
                  <a:pt x="268953" y="268711"/>
                </a:lnTo>
                <a:lnTo>
                  <a:pt x="268953" y="161278"/>
                </a:lnTo>
                <a:cubicBezTo>
                  <a:pt x="268953" y="143561"/>
                  <a:pt x="283313" y="129064"/>
                  <a:pt x="301222" y="129064"/>
                </a:cubicBezTo>
                <a:close/>
                <a:moveTo>
                  <a:pt x="301183" y="64437"/>
                </a:moveTo>
                <a:cubicBezTo>
                  <a:pt x="170676" y="64437"/>
                  <a:pt x="64528" y="170436"/>
                  <a:pt x="64528" y="300760"/>
                </a:cubicBezTo>
                <a:cubicBezTo>
                  <a:pt x="64528" y="430923"/>
                  <a:pt x="170676" y="536922"/>
                  <a:pt x="301183" y="536922"/>
                </a:cubicBezTo>
                <a:cubicBezTo>
                  <a:pt x="431529" y="536922"/>
                  <a:pt x="537677" y="430923"/>
                  <a:pt x="537677" y="300760"/>
                </a:cubicBezTo>
                <a:cubicBezTo>
                  <a:pt x="537677" y="170436"/>
                  <a:pt x="431529" y="64437"/>
                  <a:pt x="301183" y="64437"/>
                </a:cubicBezTo>
                <a:close/>
                <a:moveTo>
                  <a:pt x="301183" y="0"/>
                </a:moveTo>
                <a:cubicBezTo>
                  <a:pt x="467181" y="0"/>
                  <a:pt x="602205" y="134835"/>
                  <a:pt x="602205" y="300760"/>
                </a:cubicBezTo>
                <a:cubicBezTo>
                  <a:pt x="602205" y="466525"/>
                  <a:pt x="467181" y="601359"/>
                  <a:pt x="301183" y="601359"/>
                </a:cubicBezTo>
                <a:cubicBezTo>
                  <a:pt x="135024" y="601359"/>
                  <a:pt x="0" y="466525"/>
                  <a:pt x="0" y="300760"/>
                </a:cubicBezTo>
                <a:cubicBezTo>
                  <a:pt x="0" y="134835"/>
                  <a:pt x="135024" y="0"/>
                  <a:pt x="301183" y="0"/>
                </a:cubicBezTo>
                <a:close/>
              </a:path>
            </a:pathLst>
          </a:custGeom>
          <a:solidFill>
            <a:schemeClr val="bg1"/>
          </a:solidFill>
          <a:ln>
            <a:noFill/>
          </a:ln>
        </p:spPr>
        <p:txBody>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椭圆 11">
            <a:extLst>
              <a:ext uri="{FF2B5EF4-FFF2-40B4-BE49-F238E27FC236}">
                <a16:creationId xmlns:a16="http://schemas.microsoft.com/office/drawing/2014/main" id="{AA533BF1-AB7F-31F5-F29B-9D201E1C0AC7}"/>
              </a:ext>
            </a:extLst>
          </p:cNvPr>
          <p:cNvSpPr/>
          <p:nvPr/>
        </p:nvSpPr>
        <p:spPr>
          <a:xfrm>
            <a:off x="480593" y="1702658"/>
            <a:ext cx="1206944" cy="1206944"/>
          </a:xfrm>
          <a:prstGeom prst="ellipse">
            <a:avLst/>
          </a:prstGeom>
          <a:solidFill>
            <a:schemeClr val="accent2"/>
          </a:solidFill>
          <a:ln>
            <a:noFill/>
          </a:ln>
          <a:effectLst>
            <a:outerShdw blurRad="193594" algn="ctr" rotWithShape="0">
              <a:schemeClr val="tx1">
                <a:lumMod val="65000"/>
                <a:lumOff val="3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strategical-planning_27141">
            <a:extLst>
              <a:ext uri="{FF2B5EF4-FFF2-40B4-BE49-F238E27FC236}">
                <a16:creationId xmlns:a16="http://schemas.microsoft.com/office/drawing/2014/main" id="{407C7A24-5354-51DD-B517-B490B4BCDC05}"/>
              </a:ext>
            </a:extLst>
          </p:cNvPr>
          <p:cNvSpPr>
            <a:spLocks noChangeAspect="1"/>
          </p:cNvSpPr>
          <p:nvPr/>
        </p:nvSpPr>
        <p:spPr bwMode="auto">
          <a:xfrm>
            <a:off x="861488" y="2099745"/>
            <a:ext cx="483254" cy="488970"/>
          </a:xfrm>
          <a:custGeom>
            <a:avLst/>
            <a:gdLst>
              <a:gd name="connsiteX0" fmla="*/ 327500 w 596772"/>
              <a:gd name="connsiteY0" fmla="*/ 222827 h 603828"/>
              <a:gd name="connsiteX1" fmla="*/ 317859 w 596772"/>
              <a:gd name="connsiteY1" fmla="*/ 232453 h 603828"/>
              <a:gd name="connsiteX2" fmla="*/ 327500 w 596772"/>
              <a:gd name="connsiteY2" fmla="*/ 242079 h 603828"/>
              <a:gd name="connsiteX3" fmla="*/ 337141 w 596772"/>
              <a:gd name="connsiteY3" fmla="*/ 232453 h 603828"/>
              <a:gd name="connsiteX4" fmla="*/ 327500 w 596772"/>
              <a:gd name="connsiteY4" fmla="*/ 222827 h 603828"/>
              <a:gd name="connsiteX5" fmla="*/ 412093 w 596772"/>
              <a:gd name="connsiteY5" fmla="*/ 152184 h 603828"/>
              <a:gd name="connsiteX6" fmla="*/ 402452 w 596772"/>
              <a:gd name="connsiteY6" fmla="*/ 161810 h 603828"/>
              <a:gd name="connsiteX7" fmla="*/ 412093 w 596772"/>
              <a:gd name="connsiteY7" fmla="*/ 171436 h 603828"/>
              <a:gd name="connsiteX8" fmla="*/ 421734 w 596772"/>
              <a:gd name="connsiteY8" fmla="*/ 161810 h 603828"/>
              <a:gd name="connsiteX9" fmla="*/ 412093 w 596772"/>
              <a:gd name="connsiteY9" fmla="*/ 152184 h 603828"/>
              <a:gd name="connsiteX10" fmla="*/ 198124 w 596772"/>
              <a:gd name="connsiteY10" fmla="*/ 145508 h 603828"/>
              <a:gd name="connsiteX11" fmla="*/ 181796 w 596772"/>
              <a:gd name="connsiteY11" fmla="*/ 161810 h 603828"/>
              <a:gd name="connsiteX12" fmla="*/ 198124 w 596772"/>
              <a:gd name="connsiteY12" fmla="*/ 178112 h 603828"/>
              <a:gd name="connsiteX13" fmla="*/ 214451 w 596772"/>
              <a:gd name="connsiteY13" fmla="*/ 161810 h 603828"/>
              <a:gd name="connsiteX14" fmla="*/ 198124 w 596772"/>
              <a:gd name="connsiteY14" fmla="*/ 145508 h 603828"/>
              <a:gd name="connsiteX15" fmla="*/ 198124 w 596772"/>
              <a:gd name="connsiteY15" fmla="*/ 123772 h 603828"/>
              <a:gd name="connsiteX16" fmla="*/ 236221 w 596772"/>
              <a:gd name="connsiteY16" fmla="*/ 161810 h 603828"/>
              <a:gd name="connsiteX17" fmla="*/ 229379 w 596772"/>
              <a:gd name="connsiteY17" fmla="*/ 183546 h 603828"/>
              <a:gd name="connsiteX18" fmla="*/ 325945 w 596772"/>
              <a:gd name="connsiteY18" fmla="*/ 200625 h 603828"/>
              <a:gd name="connsiteX19" fmla="*/ 382859 w 596772"/>
              <a:gd name="connsiteY19" fmla="*/ 172989 h 603828"/>
              <a:gd name="connsiteX20" fmla="*/ 380682 w 596772"/>
              <a:gd name="connsiteY20" fmla="*/ 161810 h 603828"/>
              <a:gd name="connsiteX21" fmla="*/ 412093 w 596772"/>
              <a:gd name="connsiteY21" fmla="*/ 130448 h 603828"/>
              <a:gd name="connsiteX22" fmla="*/ 443504 w 596772"/>
              <a:gd name="connsiteY22" fmla="*/ 161810 h 603828"/>
              <a:gd name="connsiteX23" fmla="*/ 412093 w 596772"/>
              <a:gd name="connsiteY23" fmla="*/ 193172 h 603828"/>
              <a:gd name="connsiteX24" fmla="*/ 398253 w 596772"/>
              <a:gd name="connsiteY24" fmla="*/ 189757 h 603828"/>
              <a:gd name="connsiteX25" fmla="*/ 351448 w 596772"/>
              <a:gd name="connsiteY25" fmla="*/ 212424 h 603828"/>
              <a:gd name="connsiteX26" fmla="*/ 358912 w 596772"/>
              <a:gd name="connsiteY26" fmla="*/ 232453 h 603828"/>
              <a:gd name="connsiteX27" fmla="*/ 327500 w 596772"/>
              <a:gd name="connsiteY27" fmla="*/ 263815 h 603828"/>
              <a:gd name="connsiteX28" fmla="*/ 296089 w 596772"/>
              <a:gd name="connsiteY28" fmla="*/ 232453 h 603828"/>
              <a:gd name="connsiteX29" fmla="*/ 299821 w 596772"/>
              <a:gd name="connsiteY29" fmla="*/ 218169 h 603828"/>
              <a:gd name="connsiteX30" fmla="*/ 203255 w 596772"/>
              <a:gd name="connsiteY30" fmla="*/ 200935 h 603828"/>
              <a:gd name="connsiteX31" fmla="*/ 174954 w 596772"/>
              <a:gd name="connsiteY31" fmla="*/ 244408 h 603828"/>
              <a:gd name="connsiteX32" fmla="*/ 176820 w 596772"/>
              <a:gd name="connsiteY32" fmla="*/ 252947 h 603828"/>
              <a:gd name="connsiteX33" fmla="*/ 156294 w 596772"/>
              <a:gd name="connsiteY33" fmla="*/ 273441 h 603828"/>
              <a:gd name="connsiteX34" fmla="*/ 135768 w 596772"/>
              <a:gd name="connsiteY34" fmla="*/ 252947 h 603828"/>
              <a:gd name="connsiteX35" fmla="*/ 156294 w 596772"/>
              <a:gd name="connsiteY35" fmla="*/ 232453 h 603828"/>
              <a:gd name="connsiteX36" fmla="*/ 156761 w 596772"/>
              <a:gd name="connsiteY36" fmla="*/ 232453 h 603828"/>
              <a:gd name="connsiteX37" fmla="*/ 180863 w 596772"/>
              <a:gd name="connsiteY37" fmla="*/ 195501 h 603828"/>
              <a:gd name="connsiteX38" fmla="*/ 160026 w 596772"/>
              <a:gd name="connsiteY38" fmla="*/ 161810 h 603828"/>
              <a:gd name="connsiteX39" fmla="*/ 198124 w 596772"/>
              <a:gd name="connsiteY39" fmla="*/ 123772 h 603828"/>
              <a:gd name="connsiteX40" fmla="*/ 63907 w 596772"/>
              <a:gd name="connsiteY40" fmla="*/ 67696 h 603828"/>
              <a:gd name="connsiteX41" fmla="*/ 63907 w 596772"/>
              <a:gd name="connsiteY41" fmla="*/ 335684 h 603828"/>
              <a:gd name="connsiteX42" fmla="*/ 528201 w 596772"/>
              <a:gd name="connsiteY42" fmla="*/ 335684 h 603828"/>
              <a:gd name="connsiteX43" fmla="*/ 528201 w 596772"/>
              <a:gd name="connsiteY43" fmla="*/ 67696 h 603828"/>
              <a:gd name="connsiteX44" fmla="*/ 36385 w 596772"/>
              <a:gd name="connsiteY44" fmla="*/ 0 h 603828"/>
              <a:gd name="connsiteX45" fmla="*/ 560543 w 596772"/>
              <a:gd name="connsiteY45" fmla="*/ 0 h 603828"/>
              <a:gd name="connsiteX46" fmla="*/ 596772 w 596772"/>
              <a:gd name="connsiteY46" fmla="*/ 36177 h 603828"/>
              <a:gd name="connsiteX47" fmla="*/ 596772 w 596772"/>
              <a:gd name="connsiteY47" fmla="*/ 374345 h 603828"/>
              <a:gd name="connsiteX48" fmla="*/ 560543 w 596772"/>
              <a:gd name="connsiteY48" fmla="*/ 410522 h 603828"/>
              <a:gd name="connsiteX49" fmla="*/ 435684 w 596772"/>
              <a:gd name="connsiteY49" fmla="*/ 410522 h 603828"/>
              <a:gd name="connsiteX50" fmla="*/ 462428 w 596772"/>
              <a:gd name="connsiteY50" fmla="*/ 565633 h 603828"/>
              <a:gd name="connsiteX51" fmla="*/ 435839 w 596772"/>
              <a:gd name="connsiteY51" fmla="*/ 603207 h 603828"/>
              <a:gd name="connsiteX52" fmla="*/ 430242 w 596772"/>
              <a:gd name="connsiteY52" fmla="*/ 603828 h 603828"/>
              <a:gd name="connsiteX53" fmla="*/ 398055 w 596772"/>
              <a:gd name="connsiteY53" fmla="*/ 576657 h 603828"/>
              <a:gd name="connsiteX54" fmla="*/ 369445 w 596772"/>
              <a:gd name="connsiteY54" fmla="*/ 410522 h 603828"/>
              <a:gd name="connsiteX55" fmla="*/ 226238 w 596772"/>
              <a:gd name="connsiteY55" fmla="*/ 410522 h 603828"/>
              <a:gd name="connsiteX56" fmla="*/ 197628 w 596772"/>
              <a:gd name="connsiteY56" fmla="*/ 576657 h 603828"/>
              <a:gd name="connsiteX57" fmla="*/ 165442 w 596772"/>
              <a:gd name="connsiteY57" fmla="*/ 603828 h 603828"/>
              <a:gd name="connsiteX58" fmla="*/ 159844 w 596772"/>
              <a:gd name="connsiteY58" fmla="*/ 603207 h 603828"/>
              <a:gd name="connsiteX59" fmla="*/ 133255 w 596772"/>
              <a:gd name="connsiteY59" fmla="*/ 565633 h 603828"/>
              <a:gd name="connsiteX60" fmla="*/ 159844 w 596772"/>
              <a:gd name="connsiteY60" fmla="*/ 410522 h 603828"/>
              <a:gd name="connsiteX61" fmla="*/ 36385 w 596772"/>
              <a:gd name="connsiteY61" fmla="*/ 410522 h 603828"/>
              <a:gd name="connsiteX62" fmla="*/ 0 w 596772"/>
              <a:gd name="connsiteY62" fmla="*/ 374345 h 603828"/>
              <a:gd name="connsiteX63" fmla="*/ 0 w 596772"/>
              <a:gd name="connsiteY63" fmla="*/ 36177 h 603828"/>
              <a:gd name="connsiteX64" fmla="*/ 36385 w 596772"/>
              <a:gd name="connsiteY64" fmla="*/ 0 h 6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96772" h="603828">
                <a:moveTo>
                  <a:pt x="327500" y="222827"/>
                </a:moveTo>
                <a:cubicBezTo>
                  <a:pt x="322213" y="222827"/>
                  <a:pt x="317859" y="227174"/>
                  <a:pt x="317859" y="232453"/>
                </a:cubicBezTo>
                <a:cubicBezTo>
                  <a:pt x="317859" y="237732"/>
                  <a:pt x="322213" y="242079"/>
                  <a:pt x="327500" y="242079"/>
                </a:cubicBezTo>
                <a:cubicBezTo>
                  <a:pt x="332787" y="242079"/>
                  <a:pt x="337141" y="237732"/>
                  <a:pt x="337141" y="232453"/>
                </a:cubicBezTo>
                <a:cubicBezTo>
                  <a:pt x="337141" y="227174"/>
                  <a:pt x="332787" y="222827"/>
                  <a:pt x="327500" y="222827"/>
                </a:cubicBezTo>
                <a:close/>
                <a:moveTo>
                  <a:pt x="412093" y="152184"/>
                </a:moveTo>
                <a:cubicBezTo>
                  <a:pt x="406806" y="152184"/>
                  <a:pt x="402452" y="156532"/>
                  <a:pt x="402452" y="161810"/>
                </a:cubicBezTo>
                <a:cubicBezTo>
                  <a:pt x="402452" y="167089"/>
                  <a:pt x="406806" y="171436"/>
                  <a:pt x="412093" y="171436"/>
                </a:cubicBezTo>
                <a:cubicBezTo>
                  <a:pt x="417380" y="171436"/>
                  <a:pt x="421734" y="167089"/>
                  <a:pt x="421734" y="161810"/>
                </a:cubicBezTo>
                <a:cubicBezTo>
                  <a:pt x="421734" y="156532"/>
                  <a:pt x="417380" y="152184"/>
                  <a:pt x="412093" y="152184"/>
                </a:cubicBezTo>
                <a:close/>
                <a:moveTo>
                  <a:pt x="198124" y="145508"/>
                </a:moveTo>
                <a:cubicBezTo>
                  <a:pt x="189105" y="145508"/>
                  <a:pt x="181796" y="152805"/>
                  <a:pt x="181796" y="161810"/>
                </a:cubicBezTo>
                <a:cubicBezTo>
                  <a:pt x="181796" y="170815"/>
                  <a:pt x="189105" y="178112"/>
                  <a:pt x="198124" y="178112"/>
                </a:cubicBezTo>
                <a:cubicBezTo>
                  <a:pt x="207143" y="178112"/>
                  <a:pt x="214451" y="170815"/>
                  <a:pt x="214451" y="161810"/>
                </a:cubicBezTo>
                <a:cubicBezTo>
                  <a:pt x="214451" y="152805"/>
                  <a:pt x="207143" y="145508"/>
                  <a:pt x="198124" y="145508"/>
                </a:cubicBezTo>
                <a:close/>
                <a:moveTo>
                  <a:pt x="198124" y="123772"/>
                </a:moveTo>
                <a:cubicBezTo>
                  <a:pt x="219116" y="123772"/>
                  <a:pt x="236221" y="140850"/>
                  <a:pt x="236221" y="161810"/>
                </a:cubicBezTo>
                <a:cubicBezTo>
                  <a:pt x="236221" y="169884"/>
                  <a:pt x="233578" y="177336"/>
                  <a:pt x="229379" y="183546"/>
                </a:cubicBezTo>
                <a:lnTo>
                  <a:pt x="325945" y="200625"/>
                </a:lnTo>
                <a:lnTo>
                  <a:pt x="382859" y="172989"/>
                </a:lnTo>
                <a:cubicBezTo>
                  <a:pt x="381615" y="169573"/>
                  <a:pt x="380682" y="165847"/>
                  <a:pt x="380682" y="161810"/>
                </a:cubicBezTo>
                <a:cubicBezTo>
                  <a:pt x="380682" y="144577"/>
                  <a:pt x="394832" y="130448"/>
                  <a:pt x="412093" y="130448"/>
                </a:cubicBezTo>
                <a:cubicBezTo>
                  <a:pt x="429509" y="130448"/>
                  <a:pt x="443504" y="144577"/>
                  <a:pt x="443504" y="161810"/>
                </a:cubicBezTo>
                <a:cubicBezTo>
                  <a:pt x="443504" y="179199"/>
                  <a:pt x="429353" y="193172"/>
                  <a:pt x="412093" y="193172"/>
                </a:cubicBezTo>
                <a:cubicBezTo>
                  <a:pt x="407117" y="193172"/>
                  <a:pt x="402452" y="191930"/>
                  <a:pt x="398253" y="189757"/>
                </a:cubicBezTo>
                <a:lnTo>
                  <a:pt x="351448" y="212424"/>
                </a:lnTo>
                <a:cubicBezTo>
                  <a:pt x="355957" y="217859"/>
                  <a:pt x="358912" y="224845"/>
                  <a:pt x="358912" y="232453"/>
                </a:cubicBezTo>
                <a:cubicBezTo>
                  <a:pt x="358912" y="249842"/>
                  <a:pt x="344761" y="263815"/>
                  <a:pt x="327500" y="263815"/>
                </a:cubicBezTo>
                <a:cubicBezTo>
                  <a:pt x="310084" y="263815"/>
                  <a:pt x="296089" y="249842"/>
                  <a:pt x="296089" y="232453"/>
                </a:cubicBezTo>
                <a:cubicBezTo>
                  <a:pt x="296089" y="227329"/>
                  <a:pt x="297489" y="222361"/>
                  <a:pt x="299821" y="218169"/>
                </a:cubicBezTo>
                <a:lnTo>
                  <a:pt x="203255" y="200935"/>
                </a:lnTo>
                <a:lnTo>
                  <a:pt x="174954" y="244408"/>
                </a:lnTo>
                <a:cubicBezTo>
                  <a:pt x="176198" y="247047"/>
                  <a:pt x="176820" y="249842"/>
                  <a:pt x="176820" y="252947"/>
                </a:cubicBezTo>
                <a:cubicBezTo>
                  <a:pt x="176820" y="264281"/>
                  <a:pt x="167646" y="273441"/>
                  <a:pt x="156294" y="273441"/>
                </a:cubicBezTo>
                <a:cubicBezTo>
                  <a:pt x="145098" y="273441"/>
                  <a:pt x="135768" y="264281"/>
                  <a:pt x="135768" y="252947"/>
                </a:cubicBezTo>
                <a:cubicBezTo>
                  <a:pt x="135768" y="241613"/>
                  <a:pt x="145098" y="232453"/>
                  <a:pt x="156294" y="232453"/>
                </a:cubicBezTo>
                <a:cubicBezTo>
                  <a:pt x="156450" y="232453"/>
                  <a:pt x="156605" y="232453"/>
                  <a:pt x="156761" y="232453"/>
                </a:cubicBezTo>
                <a:lnTo>
                  <a:pt x="180863" y="195501"/>
                </a:lnTo>
                <a:cubicBezTo>
                  <a:pt x="168579" y="189291"/>
                  <a:pt x="160026" y="176560"/>
                  <a:pt x="160026" y="161810"/>
                </a:cubicBezTo>
                <a:cubicBezTo>
                  <a:pt x="160026" y="140850"/>
                  <a:pt x="177131" y="123772"/>
                  <a:pt x="198124" y="123772"/>
                </a:cubicBezTo>
                <a:close/>
                <a:moveTo>
                  <a:pt x="63907" y="67696"/>
                </a:moveTo>
                <a:lnTo>
                  <a:pt x="63907" y="335684"/>
                </a:lnTo>
                <a:lnTo>
                  <a:pt x="528201" y="335684"/>
                </a:lnTo>
                <a:lnTo>
                  <a:pt x="528201" y="67696"/>
                </a:lnTo>
                <a:close/>
                <a:moveTo>
                  <a:pt x="36385" y="0"/>
                </a:moveTo>
                <a:lnTo>
                  <a:pt x="560543" y="0"/>
                </a:lnTo>
                <a:cubicBezTo>
                  <a:pt x="580601" y="0"/>
                  <a:pt x="596772" y="16148"/>
                  <a:pt x="596772" y="36177"/>
                </a:cubicBezTo>
                <a:lnTo>
                  <a:pt x="596772" y="374345"/>
                </a:lnTo>
                <a:cubicBezTo>
                  <a:pt x="596772" y="394375"/>
                  <a:pt x="580601" y="410522"/>
                  <a:pt x="560543" y="410522"/>
                </a:cubicBezTo>
                <a:lnTo>
                  <a:pt x="435684" y="410522"/>
                </a:lnTo>
                <a:lnTo>
                  <a:pt x="462428" y="565633"/>
                </a:lnTo>
                <a:cubicBezTo>
                  <a:pt x="465538" y="583333"/>
                  <a:pt x="453565" y="600257"/>
                  <a:pt x="435839" y="603207"/>
                </a:cubicBezTo>
                <a:cubicBezTo>
                  <a:pt x="433818" y="603673"/>
                  <a:pt x="432108" y="603828"/>
                  <a:pt x="430242" y="603828"/>
                </a:cubicBezTo>
                <a:cubicBezTo>
                  <a:pt x="414537" y="603828"/>
                  <a:pt x="400854" y="592494"/>
                  <a:pt x="398055" y="576657"/>
                </a:cubicBezTo>
                <a:lnTo>
                  <a:pt x="369445" y="410522"/>
                </a:lnTo>
                <a:lnTo>
                  <a:pt x="226238" y="410522"/>
                </a:lnTo>
                <a:lnTo>
                  <a:pt x="197628" y="576657"/>
                </a:lnTo>
                <a:cubicBezTo>
                  <a:pt x="194829" y="592494"/>
                  <a:pt x="180991" y="603828"/>
                  <a:pt x="165442" y="603828"/>
                </a:cubicBezTo>
                <a:cubicBezTo>
                  <a:pt x="163576" y="603828"/>
                  <a:pt x="161710" y="603673"/>
                  <a:pt x="159844" y="603207"/>
                </a:cubicBezTo>
                <a:cubicBezTo>
                  <a:pt x="142118" y="600257"/>
                  <a:pt x="130145" y="583333"/>
                  <a:pt x="133255" y="565633"/>
                </a:cubicBezTo>
                <a:lnTo>
                  <a:pt x="159844" y="410522"/>
                </a:lnTo>
                <a:lnTo>
                  <a:pt x="36385" y="410522"/>
                </a:lnTo>
                <a:cubicBezTo>
                  <a:pt x="16326" y="410522"/>
                  <a:pt x="0" y="394375"/>
                  <a:pt x="0" y="374345"/>
                </a:cubicBezTo>
                <a:lnTo>
                  <a:pt x="0" y="36177"/>
                </a:lnTo>
                <a:cubicBezTo>
                  <a:pt x="0" y="16148"/>
                  <a:pt x="16326" y="0"/>
                  <a:pt x="36385" y="0"/>
                </a:cubicBezTo>
                <a:close/>
              </a:path>
            </a:pathLst>
          </a:custGeom>
          <a:solidFill>
            <a:schemeClr val="bg1"/>
          </a:solidFill>
          <a:ln>
            <a:noFill/>
          </a:ln>
        </p:spPr>
        <p:txBody>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4" name="组合 13">
            <a:extLst>
              <a:ext uri="{FF2B5EF4-FFF2-40B4-BE49-F238E27FC236}">
                <a16:creationId xmlns:a16="http://schemas.microsoft.com/office/drawing/2014/main" id="{7B42CAA3-30EC-8C76-061E-896A952DE2C5}"/>
              </a:ext>
            </a:extLst>
          </p:cNvPr>
          <p:cNvGrpSpPr/>
          <p:nvPr/>
        </p:nvGrpSpPr>
        <p:grpSpPr>
          <a:xfrm>
            <a:off x="1806806" y="1650409"/>
            <a:ext cx="4172652" cy="802712"/>
            <a:chOff x="2774201" y="1731551"/>
            <a:chExt cx="3374793" cy="802712"/>
          </a:xfrm>
        </p:grpSpPr>
        <p:sp>
          <p:nvSpPr>
            <p:cNvPr id="15" name="文本框 14">
              <a:extLst>
                <a:ext uri="{FF2B5EF4-FFF2-40B4-BE49-F238E27FC236}">
                  <a16:creationId xmlns:a16="http://schemas.microsoft.com/office/drawing/2014/main" id="{74DCA9BF-2F48-4B91-CB4B-0C4C65017BC1}"/>
                </a:ext>
              </a:extLst>
            </p:cNvPr>
            <p:cNvSpPr txBox="1"/>
            <p:nvPr/>
          </p:nvSpPr>
          <p:spPr>
            <a:xfrm>
              <a:off x="2777354" y="1731551"/>
              <a:ext cx="3371640" cy="400110"/>
            </a:xfrm>
            <a:prstGeom prst="rect">
              <a:avLst/>
            </a:prstGeom>
            <a:noFill/>
          </p:spPr>
          <p:txBody>
            <a:bodyPr wrap="square" rtlCol="0">
              <a:spAutoFit/>
            </a:bodyPr>
            <a:lstStyle/>
            <a:p>
              <a:r>
                <a:rPr kumimoji="1" lang="en-US" altLang="zh-CN" sz="2000" b="1" dirty="0">
                  <a:solidFill>
                    <a:schemeClr val="accent2"/>
                  </a:solidFill>
                  <a:ea typeface="Microsoft YaHei Semibold" panose="020B0402040204020203" pitchFamily="34" charset="-122"/>
                </a:rPr>
                <a:t>Well Designed Feature Fusion?</a:t>
              </a:r>
              <a:endParaRPr kumimoji="1" lang="zh-CN" altLang="en-US" sz="2000" b="1" dirty="0">
                <a:solidFill>
                  <a:schemeClr val="accent2"/>
                </a:solidFill>
                <a:ea typeface="Microsoft YaHei Semibold" panose="020B0402040204020203" pitchFamily="34" charset="-122"/>
              </a:endParaRPr>
            </a:p>
          </p:txBody>
        </p:sp>
        <p:sp>
          <p:nvSpPr>
            <p:cNvPr id="16" name="矩形 15">
              <a:extLst>
                <a:ext uri="{FF2B5EF4-FFF2-40B4-BE49-F238E27FC236}">
                  <a16:creationId xmlns:a16="http://schemas.microsoft.com/office/drawing/2014/main" id="{A3976818-3E34-64FA-51DB-BE687BD1FF6C}"/>
                </a:ext>
              </a:extLst>
            </p:cNvPr>
            <p:cNvSpPr>
              <a:spLocks noChangeArrowheads="1"/>
            </p:cNvSpPr>
            <p:nvPr/>
          </p:nvSpPr>
          <p:spPr bwMode="auto">
            <a:xfrm>
              <a:off x="2774201" y="2243286"/>
              <a:ext cx="3074703" cy="290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en-US" altLang="zh-CN" sz="1100" b="1" dirty="0">
                <a:solidFill>
                  <a:schemeClr val="tx1">
                    <a:lumMod val="65000"/>
                    <a:lumOff val="35000"/>
                  </a:schemeClr>
                </a:solidFill>
                <a:latin typeface="Microsoft YaHei Semibold" panose="020B0402040204020203" pitchFamily="34" charset="-122"/>
                <a:ea typeface="Microsoft YaHei Semibold" panose="020B0402040204020203" pitchFamily="34" charset="-122"/>
              </a:endParaRPr>
            </a:p>
          </p:txBody>
        </p:sp>
        <p:cxnSp>
          <p:nvCxnSpPr>
            <p:cNvPr id="17" name="直线连接符 49">
              <a:extLst>
                <a:ext uri="{FF2B5EF4-FFF2-40B4-BE49-F238E27FC236}">
                  <a16:creationId xmlns:a16="http://schemas.microsoft.com/office/drawing/2014/main" id="{58AE60FE-C902-1F4D-DC9F-A58BCCA37659}"/>
                </a:ext>
              </a:extLst>
            </p:cNvPr>
            <p:cNvCxnSpPr>
              <a:cxnSpLocks/>
            </p:cNvCxnSpPr>
            <p:nvPr/>
          </p:nvCxnSpPr>
          <p:spPr>
            <a:xfrm>
              <a:off x="2890640" y="2195271"/>
              <a:ext cx="271944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 name="文本框 19">
            <a:extLst>
              <a:ext uri="{FF2B5EF4-FFF2-40B4-BE49-F238E27FC236}">
                <a16:creationId xmlns:a16="http://schemas.microsoft.com/office/drawing/2014/main" id="{CD7CBB2A-DFEA-F410-7284-25B430E9FF9A}"/>
              </a:ext>
            </a:extLst>
          </p:cNvPr>
          <p:cNvSpPr txBox="1"/>
          <p:nvPr/>
        </p:nvSpPr>
        <p:spPr>
          <a:xfrm>
            <a:off x="253960" y="3607255"/>
            <a:ext cx="6096000" cy="1692771"/>
          </a:xfrm>
          <a:prstGeom prst="rect">
            <a:avLst/>
          </a:prstGeom>
          <a:noFill/>
        </p:spPr>
        <p:txBody>
          <a:bodyPr wrap="square">
            <a:spAutoFit/>
          </a:bodyPr>
          <a:lstStyle/>
          <a:p>
            <a:r>
              <a:rPr kumimoji="1" lang="en-US" altLang="zh-CN" sz="3200" b="1" dirty="0">
                <a:solidFill>
                  <a:schemeClr val="accent2"/>
                </a:solidFill>
                <a:ea typeface="Microsoft YaHei Semibold" panose="020B0402040204020203" pitchFamily="34" charset="-122"/>
              </a:rPr>
              <a:t>Since</a:t>
            </a:r>
            <a:r>
              <a:rPr lang="en-US" altLang="zh-CN" dirty="0"/>
              <a:t> the BERT model can help derive contextualized word representations with pre-trained model parameters from a large corpus and enjoy the </a:t>
            </a:r>
            <a:r>
              <a:rPr lang="en-US" altLang="zh-CN" b="1" dirty="0"/>
              <a:t>capability of learning alignment between two arbitrary inputs</a:t>
            </a:r>
            <a:r>
              <a:rPr lang="en-US" altLang="zh-CN" dirty="0"/>
              <a:t>, we can leverage it as the base model for this kind of task. </a:t>
            </a:r>
            <a:endParaRPr lang="zh-CN" altLang="en-US" dirty="0"/>
          </a:p>
        </p:txBody>
      </p:sp>
      <p:sp>
        <p:nvSpPr>
          <p:cNvPr id="19" name="文本框 18">
            <a:extLst>
              <a:ext uri="{FF2B5EF4-FFF2-40B4-BE49-F238E27FC236}">
                <a16:creationId xmlns:a16="http://schemas.microsoft.com/office/drawing/2014/main" id="{DF55B28E-582D-1D86-A396-856F32DCDD66}"/>
              </a:ext>
            </a:extLst>
          </p:cNvPr>
          <p:cNvSpPr txBox="1"/>
          <p:nvPr/>
        </p:nvSpPr>
        <p:spPr>
          <a:xfrm>
            <a:off x="1810704" y="2282432"/>
            <a:ext cx="3916987" cy="646331"/>
          </a:xfrm>
          <a:prstGeom prst="rect">
            <a:avLst/>
          </a:prstGeom>
          <a:noFill/>
        </p:spPr>
        <p:txBody>
          <a:bodyPr wrap="square">
            <a:spAutoFit/>
          </a:bodyPr>
          <a:lstStyle/>
          <a:p>
            <a:r>
              <a:rPr lang="en-US" altLang="zh-CN" dirty="0"/>
              <a:t>Capture the relation between imagines and oriented target.</a:t>
            </a:r>
          </a:p>
        </p:txBody>
      </p:sp>
      <p:pic>
        <p:nvPicPr>
          <p:cNvPr id="9" name="图片 8">
            <a:extLst>
              <a:ext uri="{FF2B5EF4-FFF2-40B4-BE49-F238E27FC236}">
                <a16:creationId xmlns:a16="http://schemas.microsoft.com/office/drawing/2014/main" id="{64F5C646-E1E5-622C-071E-0D8E2269E100}"/>
              </a:ext>
            </a:extLst>
          </p:cNvPr>
          <p:cNvPicPr>
            <a:picLocks noChangeAspect="1"/>
          </p:cNvPicPr>
          <p:nvPr/>
        </p:nvPicPr>
        <p:blipFill>
          <a:blip r:embed="rId2"/>
          <a:stretch>
            <a:fillRect/>
          </a:stretch>
        </p:blipFill>
        <p:spPr>
          <a:xfrm>
            <a:off x="7300478" y="1228884"/>
            <a:ext cx="3543607" cy="5006774"/>
          </a:xfrm>
          <a:prstGeom prst="rect">
            <a:avLst/>
          </a:prstGeom>
        </p:spPr>
      </p:pic>
      <p:sp>
        <p:nvSpPr>
          <p:cNvPr id="22" name="文本框 21">
            <a:extLst>
              <a:ext uri="{FF2B5EF4-FFF2-40B4-BE49-F238E27FC236}">
                <a16:creationId xmlns:a16="http://schemas.microsoft.com/office/drawing/2014/main" id="{AFF7E039-E022-3D07-A602-12C7668CF5EF}"/>
              </a:ext>
            </a:extLst>
          </p:cNvPr>
          <p:cNvSpPr txBox="1"/>
          <p:nvPr/>
        </p:nvSpPr>
        <p:spPr>
          <a:xfrm>
            <a:off x="291266" y="5578618"/>
            <a:ext cx="6096000" cy="923330"/>
          </a:xfrm>
          <a:prstGeom prst="rect">
            <a:avLst/>
          </a:prstGeom>
          <a:noFill/>
        </p:spPr>
        <p:txBody>
          <a:bodyPr wrap="square">
            <a:spAutoFit/>
          </a:bodyPr>
          <a:lstStyle/>
          <a:p>
            <a:r>
              <a:rPr lang="en-US" altLang="zh-CN" dirty="0"/>
              <a:t>Use the attention mechanism to perform matching between the target and the image to obtain a target-sensitive visual representation</a:t>
            </a:r>
            <a:endParaRPr lang="zh-CN" altLang="en-US" dirty="0"/>
          </a:p>
        </p:txBody>
      </p:sp>
      <p:sp>
        <p:nvSpPr>
          <p:cNvPr id="24" name="文本框 23">
            <a:extLst>
              <a:ext uri="{FF2B5EF4-FFF2-40B4-BE49-F238E27FC236}">
                <a16:creationId xmlns:a16="http://schemas.microsoft.com/office/drawing/2014/main" id="{AFC32122-CD88-541A-5A86-09EBAF531951}"/>
              </a:ext>
            </a:extLst>
          </p:cNvPr>
          <p:cNvSpPr txBox="1"/>
          <p:nvPr/>
        </p:nvSpPr>
        <p:spPr>
          <a:xfrm>
            <a:off x="6898041" y="6374157"/>
            <a:ext cx="6096000" cy="276999"/>
          </a:xfrm>
          <a:prstGeom prst="rect">
            <a:avLst/>
          </a:prstGeom>
          <a:noFill/>
        </p:spPr>
        <p:txBody>
          <a:bodyPr wrap="square">
            <a:spAutoFit/>
          </a:bodyPr>
          <a:lstStyle/>
          <a:p>
            <a:r>
              <a:rPr lang="en-US" altLang="zh-CN" sz="1200" dirty="0"/>
              <a:t>From Adapting BERT for Target-Oriented Multimodal Sentiment Classification</a:t>
            </a:r>
            <a:endParaRPr lang="zh-CN" altLang="en-US" sz="1200" dirty="0"/>
          </a:p>
        </p:txBody>
      </p:sp>
    </p:spTree>
    <p:extLst>
      <p:ext uri="{BB962C8B-B14F-4D97-AF65-F5344CB8AC3E}">
        <p14:creationId xmlns:p14="http://schemas.microsoft.com/office/powerpoint/2010/main" val="134689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A094B111-C269-A026-EB3B-B5F670EB18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78DDCC99-B4DD-0514-4BAE-B548363376D9}"/>
              </a:ext>
            </a:extLst>
          </p:cNvPr>
          <p:cNvSpPr/>
          <p:nvPr/>
        </p:nvSpPr>
        <p:spPr>
          <a:xfrm>
            <a:off x="4154442" y="3018381"/>
            <a:ext cx="3883114" cy="707886"/>
          </a:xfrm>
          <a:prstGeom prst="rect">
            <a:avLst/>
          </a:prstGeom>
        </p:spPr>
        <p:txBody>
          <a:bodyPr wrap="none">
            <a:spAutoFit/>
          </a:bodyPr>
          <a:lstStyle/>
          <a:p>
            <a:pPr>
              <a:spcAft>
                <a:spcPts val="0"/>
              </a:spcAft>
              <a:defRPr/>
            </a:pPr>
            <a:r>
              <a:rPr lang="zh-CN" altLang="en-US" sz="40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实验结果与分析</a:t>
            </a:r>
            <a:endParaRPr lang="zh-CN" altLang="zh-CN" sz="40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a:extLst>
              <a:ext uri="{FF2B5EF4-FFF2-40B4-BE49-F238E27FC236}">
                <a16:creationId xmlns:a16="http://schemas.microsoft.com/office/drawing/2014/main" id="{AE5ED728-9898-0887-FFF0-6722247D4856}"/>
              </a:ext>
            </a:extLst>
          </p:cNvPr>
          <p:cNvGrpSpPr/>
          <p:nvPr/>
        </p:nvGrpSpPr>
        <p:grpSpPr>
          <a:xfrm>
            <a:off x="5543007" y="1494806"/>
            <a:ext cx="1105987" cy="1105987"/>
            <a:chOff x="6530242" y="1948110"/>
            <a:chExt cx="453197" cy="453197"/>
          </a:xfrm>
        </p:grpSpPr>
        <p:sp>
          <p:nvSpPr>
            <p:cNvPr id="4" name="椭圆 3">
              <a:extLst>
                <a:ext uri="{FF2B5EF4-FFF2-40B4-BE49-F238E27FC236}">
                  <a16:creationId xmlns:a16="http://schemas.microsoft.com/office/drawing/2014/main" id="{297BCFD1-F127-4C38-E4AB-3B18B755B463}"/>
                </a:ext>
              </a:extLst>
            </p:cNvPr>
            <p:cNvSpPr/>
            <p:nvPr/>
          </p:nvSpPr>
          <p:spPr>
            <a:xfrm>
              <a:off x="6530242" y="1948110"/>
              <a:ext cx="453197" cy="4531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800"/>
            </a:p>
          </p:txBody>
        </p:sp>
        <p:sp>
          <p:nvSpPr>
            <p:cNvPr id="5" name="文本框 4">
              <a:extLst>
                <a:ext uri="{FF2B5EF4-FFF2-40B4-BE49-F238E27FC236}">
                  <a16:creationId xmlns:a16="http://schemas.microsoft.com/office/drawing/2014/main" id="{E20E552F-9D61-B19C-E70B-0221DECB89ED}"/>
                </a:ext>
              </a:extLst>
            </p:cNvPr>
            <p:cNvSpPr txBox="1"/>
            <p:nvPr/>
          </p:nvSpPr>
          <p:spPr>
            <a:xfrm>
              <a:off x="6613910" y="2014196"/>
              <a:ext cx="285865" cy="340515"/>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03</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grpSp>
      <p:grpSp>
        <p:nvGrpSpPr>
          <p:cNvPr id="8" name="组合 7">
            <a:extLst>
              <a:ext uri="{FF2B5EF4-FFF2-40B4-BE49-F238E27FC236}">
                <a16:creationId xmlns:a16="http://schemas.microsoft.com/office/drawing/2014/main" id="{906A8F87-3624-DC58-2329-BB48ED221117}"/>
              </a:ext>
            </a:extLst>
          </p:cNvPr>
          <p:cNvGrpSpPr/>
          <p:nvPr/>
        </p:nvGrpSpPr>
        <p:grpSpPr>
          <a:xfrm>
            <a:off x="5774726" y="4710324"/>
            <a:ext cx="642547" cy="97971"/>
            <a:chOff x="5774727" y="4882243"/>
            <a:chExt cx="642547" cy="97971"/>
          </a:xfrm>
          <a:solidFill>
            <a:schemeClr val="accent1">
              <a:lumMod val="40000"/>
              <a:lumOff val="60000"/>
            </a:schemeClr>
          </a:solidFill>
        </p:grpSpPr>
        <p:sp>
          <p:nvSpPr>
            <p:cNvPr id="9" name="椭圆 8">
              <a:extLst>
                <a:ext uri="{FF2B5EF4-FFF2-40B4-BE49-F238E27FC236}">
                  <a16:creationId xmlns:a16="http://schemas.microsoft.com/office/drawing/2014/main" id="{94926801-065A-1971-5533-B8FC9982243F}"/>
                </a:ext>
              </a:extLst>
            </p:cNvPr>
            <p:cNvSpPr/>
            <p:nvPr/>
          </p:nvSpPr>
          <p:spPr>
            <a:xfrm>
              <a:off x="5774727" y="4882243"/>
              <a:ext cx="97971" cy="979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01718FF5-1F3A-6CE1-00EB-F1F4923A80EE}"/>
                </a:ext>
              </a:extLst>
            </p:cNvPr>
            <p:cNvSpPr/>
            <p:nvPr/>
          </p:nvSpPr>
          <p:spPr>
            <a:xfrm>
              <a:off x="6047015" y="4882243"/>
              <a:ext cx="97971" cy="979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8DE63ECC-A748-42C6-DF66-23500AD33C55}"/>
                </a:ext>
              </a:extLst>
            </p:cNvPr>
            <p:cNvSpPr/>
            <p:nvPr/>
          </p:nvSpPr>
          <p:spPr>
            <a:xfrm>
              <a:off x="6319303" y="4882243"/>
              <a:ext cx="97971" cy="979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5" name="三角形 14">
            <a:extLst>
              <a:ext uri="{FF2B5EF4-FFF2-40B4-BE49-F238E27FC236}">
                <a16:creationId xmlns:a16="http://schemas.microsoft.com/office/drawing/2014/main" id="{125C5BD6-A609-3FDA-DE40-70583D62A62E}"/>
              </a:ext>
            </a:extLst>
          </p:cNvPr>
          <p:cNvSpPr/>
          <p:nvPr/>
        </p:nvSpPr>
        <p:spPr>
          <a:xfrm>
            <a:off x="0" y="5452604"/>
            <a:ext cx="5747190" cy="1405394"/>
          </a:xfrm>
          <a:prstGeom prst="triangle">
            <a:avLst>
              <a:gd name="adj" fmla="val 0"/>
            </a:avLst>
          </a:prstGeom>
          <a:solidFill>
            <a:srgbClr val="5E8EB9"/>
          </a:solidFill>
          <a:ln>
            <a:noFill/>
          </a:ln>
          <a:effectLst>
            <a:outerShdw blurRad="177800" dist="38100" dir="13500000" algn="br" rotWithShape="0">
              <a:prstClr val="black">
                <a:alpha val="168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三角形 16">
            <a:extLst>
              <a:ext uri="{FF2B5EF4-FFF2-40B4-BE49-F238E27FC236}">
                <a16:creationId xmlns:a16="http://schemas.microsoft.com/office/drawing/2014/main" id="{E4025779-BE09-1C44-45B5-2541EFD47D51}"/>
              </a:ext>
            </a:extLst>
          </p:cNvPr>
          <p:cNvSpPr/>
          <p:nvPr/>
        </p:nvSpPr>
        <p:spPr>
          <a:xfrm flipH="1">
            <a:off x="6468875" y="5452604"/>
            <a:ext cx="5747190" cy="1405394"/>
          </a:xfrm>
          <a:prstGeom prst="triangle">
            <a:avLst>
              <a:gd name="adj" fmla="val 0"/>
            </a:avLst>
          </a:prstGeom>
          <a:solidFill>
            <a:srgbClr val="5E8EB9"/>
          </a:solidFill>
          <a:ln>
            <a:noFill/>
          </a:ln>
          <a:effectLst>
            <a:outerShdw blurRad="177800" dist="38100" dir="13500000" algn="br" rotWithShape="0">
              <a:prstClr val="black">
                <a:alpha val="168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8E8724EC-0F08-F3D9-8609-48539A74918E}"/>
              </a:ext>
            </a:extLst>
          </p:cNvPr>
          <p:cNvSpPr txBox="1"/>
          <p:nvPr/>
        </p:nvSpPr>
        <p:spPr>
          <a:xfrm>
            <a:off x="2568317" y="3683614"/>
            <a:ext cx="7055368" cy="369332"/>
          </a:xfrm>
          <a:prstGeom prst="rect">
            <a:avLst/>
          </a:prstGeom>
          <a:noFill/>
        </p:spPr>
        <p:txBody>
          <a:bodyPr wrap="square" rtlCol="0">
            <a:spAutoFit/>
          </a:bodyPr>
          <a:lstStyle/>
          <a:p>
            <a:pPr algn="dist"/>
            <a:r>
              <a:rPr kumimoji="1" lang="en" altLang="zh-CN" spc="300" dirty="0">
                <a:solidFill>
                  <a:schemeClr val="bg1">
                    <a:lumMod val="75000"/>
                  </a:schemeClr>
                </a:solidFill>
              </a:rPr>
              <a:t>KEY TECHNOLOGIES AND PRACTICAL DIFFICULTIES</a:t>
            </a:r>
          </a:p>
        </p:txBody>
      </p:sp>
    </p:spTree>
    <p:extLst>
      <p:ext uri="{BB962C8B-B14F-4D97-AF65-F5344CB8AC3E}">
        <p14:creationId xmlns:p14="http://schemas.microsoft.com/office/powerpoint/2010/main" val="1556062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307595" y="508699"/>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03</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实验结果与分析</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716795" y="890529"/>
            <a:ext cx="6016162"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KEY TECHNOLOGIES AND PRACTICAL DIFFICULTIES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3B0F4666-53EF-394F-99CE-0D68C09DA1DC}"/>
              </a:ext>
            </a:extLst>
          </p:cNvPr>
          <p:cNvPicPr>
            <a:picLocks noChangeAspect="1"/>
          </p:cNvPicPr>
          <p:nvPr/>
        </p:nvPicPr>
        <p:blipFill>
          <a:blip r:embed="rId2"/>
          <a:stretch>
            <a:fillRect/>
          </a:stretch>
        </p:blipFill>
        <p:spPr>
          <a:xfrm>
            <a:off x="2653782" y="1567240"/>
            <a:ext cx="7099818" cy="1943052"/>
          </a:xfrm>
          <a:prstGeom prst="rect">
            <a:avLst/>
          </a:prstGeom>
        </p:spPr>
      </p:pic>
      <p:sp>
        <p:nvSpPr>
          <p:cNvPr id="9" name="文本框 8">
            <a:extLst>
              <a:ext uri="{FF2B5EF4-FFF2-40B4-BE49-F238E27FC236}">
                <a16:creationId xmlns:a16="http://schemas.microsoft.com/office/drawing/2014/main" id="{F9DB76C3-5A85-9BFC-F0CF-D62B1487D75A}"/>
              </a:ext>
            </a:extLst>
          </p:cNvPr>
          <p:cNvSpPr txBox="1"/>
          <p:nvPr/>
        </p:nvSpPr>
        <p:spPr>
          <a:xfrm>
            <a:off x="307595" y="3363701"/>
            <a:ext cx="3546030" cy="646331"/>
          </a:xfrm>
          <a:prstGeom prst="rect">
            <a:avLst/>
          </a:prstGeom>
          <a:noFill/>
        </p:spPr>
        <p:txBody>
          <a:bodyPr wrap="square" rtlCol="0">
            <a:spAutoFit/>
          </a:bodyPr>
          <a:lstStyle/>
          <a:p>
            <a:r>
              <a:rPr lang="en-US" altLang="zh-CN" dirty="0"/>
              <a:t>I tested the model and methods proposed from this paper:</a:t>
            </a:r>
            <a:endParaRPr lang="zh-CN" altLang="en-US" dirty="0"/>
          </a:p>
        </p:txBody>
      </p:sp>
      <p:pic>
        <p:nvPicPr>
          <p:cNvPr id="11" name="图片 10">
            <a:extLst>
              <a:ext uri="{FF2B5EF4-FFF2-40B4-BE49-F238E27FC236}">
                <a16:creationId xmlns:a16="http://schemas.microsoft.com/office/drawing/2014/main" id="{397A643C-3023-E5EF-6761-F5C30BEF8CEE}"/>
              </a:ext>
            </a:extLst>
          </p:cNvPr>
          <p:cNvPicPr>
            <a:picLocks noChangeAspect="1"/>
          </p:cNvPicPr>
          <p:nvPr/>
        </p:nvPicPr>
        <p:blipFill>
          <a:blip r:embed="rId3"/>
          <a:stretch>
            <a:fillRect/>
          </a:stretch>
        </p:blipFill>
        <p:spPr>
          <a:xfrm>
            <a:off x="656408" y="4509774"/>
            <a:ext cx="5295900" cy="1866900"/>
          </a:xfrm>
          <a:prstGeom prst="rect">
            <a:avLst/>
          </a:prstGeom>
        </p:spPr>
      </p:pic>
      <p:pic>
        <p:nvPicPr>
          <p:cNvPr id="13" name="图片 12">
            <a:extLst>
              <a:ext uri="{FF2B5EF4-FFF2-40B4-BE49-F238E27FC236}">
                <a16:creationId xmlns:a16="http://schemas.microsoft.com/office/drawing/2014/main" id="{6B3DA45C-0371-9F01-EA63-59CE6B3DCEC7}"/>
              </a:ext>
            </a:extLst>
          </p:cNvPr>
          <p:cNvPicPr>
            <a:picLocks noChangeAspect="1"/>
          </p:cNvPicPr>
          <p:nvPr/>
        </p:nvPicPr>
        <p:blipFill>
          <a:blip r:embed="rId4"/>
          <a:stretch>
            <a:fillRect/>
          </a:stretch>
        </p:blipFill>
        <p:spPr>
          <a:xfrm>
            <a:off x="7942729" y="2738109"/>
            <a:ext cx="2525507" cy="3845288"/>
          </a:xfrm>
          <a:prstGeom prst="rect">
            <a:avLst/>
          </a:prstGeom>
        </p:spPr>
      </p:pic>
    </p:spTree>
    <p:extLst>
      <p:ext uri="{BB962C8B-B14F-4D97-AF65-F5344CB8AC3E}">
        <p14:creationId xmlns:p14="http://schemas.microsoft.com/office/powerpoint/2010/main" val="2528980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307595" y="508699"/>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03</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实验结果与分析</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716795" y="890529"/>
            <a:ext cx="6016162"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KEY TECHNOLOGIES AND PRACTICAL DIFFICULTIES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history_157928">
            <a:extLst>
              <a:ext uri="{FF2B5EF4-FFF2-40B4-BE49-F238E27FC236}">
                <a16:creationId xmlns:a16="http://schemas.microsoft.com/office/drawing/2014/main" id="{BB7E3ED1-7626-3B2E-418F-6BB4B83E4994}"/>
              </a:ext>
            </a:extLst>
          </p:cNvPr>
          <p:cNvSpPr>
            <a:spLocks noChangeAspect="1"/>
          </p:cNvSpPr>
          <p:nvPr/>
        </p:nvSpPr>
        <p:spPr bwMode="auto">
          <a:xfrm>
            <a:off x="1495035" y="1630564"/>
            <a:ext cx="488970" cy="488282"/>
          </a:xfrm>
          <a:custGeom>
            <a:avLst/>
            <a:gdLst>
              <a:gd name="connsiteX0" fmla="*/ 301222 w 602205"/>
              <a:gd name="connsiteY0" fmla="*/ 129064 h 601359"/>
              <a:gd name="connsiteX1" fmla="*/ 333492 w 602205"/>
              <a:gd name="connsiteY1" fmla="*/ 161278 h 601359"/>
              <a:gd name="connsiteX2" fmla="*/ 333492 w 602205"/>
              <a:gd name="connsiteY2" fmla="*/ 300925 h 601359"/>
              <a:gd name="connsiteX3" fmla="*/ 301222 w 602205"/>
              <a:gd name="connsiteY3" fmla="*/ 333139 h 601359"/>
              <a:gd name="connsiteX4" fmla="*/ 161334 w 602205"/>
              <a:gd name="connsiteY4" fmla="*/ 333139 h 601359"/>
              <a:gd name="connsiteX5" fmla="*/ 129064 w 602205"/>
              <a:gd name="connsiteY5" fmla="*/ 300925 h 601359"/>
              <a:gd name="connsiteX6" fmla="*/ 161334 w 602205"/>
              <a:gd name="connsiteY6" fmla="*/ 268711 h 601359"/>
              <a:gd name="connsiteX7" fmla="*/ 268953 w 602205"/>
              <a:gd name="connsiteY7" fmla="*/ 268711 h 601359"/>
              <a:gd name="connsiteX8" fmla="*/ 268953 w 602205"/>
              <a:gd name="connsiteY8" fmla="*/ 161278 h 601359"/>
              <a:gd name="connsiteX9" fmla="*/ 301222 w 602205"/>
              <a:gd name="connsiteY9" fmla="*/ 129064 h 601359"/>
              <a:gd name="connsiteX10" fmla="*/ 301183 w 602205"/>
              <a:gd name="connsiteY10" fmla="*/ 64437 h 601359"/>
              <a:gd name="connsiteX11" fmla="*/ 64528 w 602205"/>
              <a:gd name="connsiteY11" fmla="*/ 300760 h 601359"/>
              <a:gd name="connsiteX12" fmla="*/ 301183 w 602205"/>
              <a:gd name="connsiteY12" fmla="*/ 536922 h 601359"/>
              <a:gd name="connsiteX13" fmla="*/ 537677 w 602205"/>
              <a:gd name="connsiteY13" fmla="*/ 300760 h 601359"/>
              <a:gd name="connsiteX14" fmla="*/ 301183 w 602205"/>
              <a:gd name="connsiteY14" fmla="*/ 64437 h 601359"/>
              <a:gd name="connsiteX15" fmla="*/ 301183 w 602205"/>
              <a:gd name="connsiteY15" fmla="*/ 0 h 601359"/>
              <a:gd name="connsiteX16" fmla="*/ 602205 w 602205"/>
              <a:gd name="connsiteY16" fmla="*/ 300760 h 601359"/>
              <a:gd name="connsiteX17" fmla="*/ 301183 w 602205"/>
              <a:gd name="connsiteY17" fmla="*/ 601359 h 601359"/>
              <a:gd name="connsiteX18" fmla="*/ 0 w 602205"/>
              <a:gd name="connsiteY18" fmla="*/ 300760 h 601359"/>
              <a:gd name="connsiteX19" fmla="*/ 301183 w 602205"/>
              <a:gd name="connsiteY19" fmla="*/ 0 h 60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2205" h="601359">
                <a:moveTo>
                  <a:pt x="301222" y="129064"/>
                </a:moveTo>
                <a:cubicBezTo>
                  <a:pt x="318971" y="129064"/>
                  <a:pt x="333492" y="143561"/>
                  <a:pt x="333492" y="161278"/>
                </a:cubicBezTo>
                <a:lnTo>
                  <a:pt x="333492" y="300925"/>
                </a:lnTo>
                <a:cubicBezTo>
                  <a:pt x="333492" y="318643"/>
                  <a:pt x="318971" y="333139"/>
                  <a:pt x="301222" y="333139"/>
                </a:cubicBezTo>
                <a:lnTo>
                  <a:pt x="161334" y="333139"/>
                </a:lnTo>
                <a:cubicBezTo>
                  <a:pt x="143585" y="333139"/>
                  <a:pt x="129064" y="318643"/>
                  <a:pt x="129064" y="300925"/>
                </a:cubicBezTo>
                <a:cubicBezTo>
                  <a:pt x="129064" y="283047"/>
                  <a:pt x="143585" y="268711"/>
                  <a:pt x="161334" y="268711"/>
                </a:cubicBezTo>
                <a:lnTo>
                  <a:pt x="268953" y="268711"/>
                </a:lnTo>
                <a:lnTo>
                  <a:pt x="268953" y="161278"/>
                </a:lnTo>
                <a:cubicBezTo>
                  <a:pt x="268953" y="143561"/>
                  <a:pt x="283313" y="129064"/>
                  <a:pt x="301222" y="129064"/>
                </a:cubicBezTo>
                <a:close/>
                <a:moveTo>
                  <a:pt x="301183" y="64437"/>
                </a:moveTo>
                <a:cubicBezTo>
                  <a:pt x="170676" y="64437"/>
                  <a:pt x="64528" y="170436"/>
                  <a:pt x="64528" y="300760"/>
                </a:cubicBezTo>
                <a:cubicBezTo>
                  <a:pt x="64528" y="430923"/>
                  <a:pt x="170676" y="536922"/>
                  <a:pt x="301183" y="536922"/>
                </a:cubicBezTo>
                <a:cubicBezTo>
                  <a:pt x="431529" y="536922"/>
                  <a:pt x="537677" y="430923"/>
                  <a:pt x="537677" y="300760"/>
                </a:cubicBezTo>
                <a:cubicBezTo>
                  <a:pt x="537677" y="170436"/>
                  <a:pt x="431529" y="64437"/>
                  <a:pt x="301183" y="64437"/>
                </a:cubicBezTo>
                <a:close/>
                <a:moveTo>
                  <a:pt x="301183" y="0"/>
                </a:moveTo>
                <a:cubicBezTo>
                  <a:pt x="467181" y="0"/>
                  <a:pt x="602205" y="134835"/>
                  <a:pt x="602205" y="300760"/>
                </a:cubicBezTo>
                <a:cubicBezTo>
                  <a:pt x="602205" y="466525"/>
                  <a:pt x="467181" y="601359"/>
                  <a:pt x="301183" y="601359"/>
                </a:cubicBezTo>
                <a:cubicBezTo>
                  <a:pt x="135024" y="601359"/>
                  <a:pt x="0" y="466525"/>
                  <a:pt x="0" y="300760"/>
                </a:cubicBezTo>
                <a:cubicBezTo>
                  <a:pt x="0" y="134835"/>
                  <a:pt x="135024" y="0"/>
                  <a:pt x="301183" y="0"/>
                </a:cubicBezTo>
                <a:close/>
              </a:path>
            </a:pathLst>
          </a:custGeom>
          <a:solidFill>
            <a:schemeClr val="bg1"/>
          </a:solidFill>
          <a:ln>
            <a:noFill/>
          </a:ln>
        </p:spPr>
        <p:txBody>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strategical-planning_27141">
            <a:extLst>
              <a:ext uri="{FF2B5EF4-FFF2-40B4-BE49-F238E27FC236}">
                <a16:creationId xmlns:a16="http://schemas.microsoft.com/office/drawing/2014/main" id="{9A5598E0-6E2B-89D2-1C72-71A66414731F}"/>
              </a:ext>
            </a:extLst>
          </p:cNvPr>
          <p:cNvSpPr>
            <a:spLocks noChangeAspect="1"/>
          </p:cNvSpPr>
          <p:nvPr/>
        </p:nvSpPr>
        <p:spPr bwMode="auto">
          <a:xfrm>
            <a:off x="861488" y="2099745"/>
            <a:ext cx="483254" cy="488970"/>
          </a:xfrm>
          <a:custGeom>
            <a:avLst/>
            <a:gdLst>
              <a:gd name="connsiteX0" fmla="*/ 327500 w 596772"/>
              <a:gd name="connsiteY0" fmla="*/ 222827 h 603828"/>
              <a:gd name="connsiteX1" fmla="*/ 317859 w 596772"/>
              <a:gd name="connsiteY1" fmla="*/ 232453 h 603828"/>
              <a:gd name="connsiteX2" fmla="*/ 327500 w 596772"/>
              <a:gd name="connsiteY2" fmla="*/ 242079 h 603828"/>
              <a:gd name="connsiteX3" fmla="*/ 337141 w 596772"/>
              <a:gd name="connsiteY3" fmla="*/ 232453 h 603828"/>
              <a:gd name="connsiteX4" fmla="*/ 327500 w 596772"/>
              <a:gd name="connsiteY4" fmla="*/ 222827 h 603828"/>
              <a:gd name="connsiteX5" fmla="*/ 412093 w 596772"/>
              <a:gd name="connsiteY5" fmla="*/ 152184 h 603828"/>
              <a:gd name="connsiteX6" fmla="*/ 402452 w 596772"/>
              <a:gd name="connsiteY6" fmla="*/ 161810 h 603828"/>
              <a:gd name="connsiteX7" fmla="*/ 412093 w 596772"/>
              <a:gd name="connsiteY7" fmla="*/ 171436 h 603828"/>
              <a:gd name="connsiteX8" fmla="*/ 421734 w 596772"/>
              <a:gd name="connsiteY8" fmla="*/ 161810 h 603828"/>
              <a:gd name="connsiteX9" fmla="*/ 412093 w 596772"/>
              <a:gd name="connsiteY9" fmla="*/ 152184 h 603828"/>
              <a:gd name="connsiteX10" fmla="*/ 198124 w 596772"/>
              <a:gd name="connsiteY10" fmla="*/ 145508 h 603828"/>
              <a:gd name="connsiteX11" fmla="*/ 181796 w 596772"/>
              <a:gd name="connsiteY11" fmla="*/ 161810 h 603828"/>
              <a:gd name="connsiteX12" fmla="*/ 198124 w 596772"/>
              <a:gd name="connsiteY12" fmla="*/ 178112 h 603828"/>
              <a:gd name="connsiteX13" fmla="*/ 214451 w 596772"/>
              <a:gd name="connsiteY13" fmla="*/ 161810 h 603828"/>
              <a:gd name="connsiteX14" fmla="*/ 198124 w 596772"/>
              <a:gd name="connsiteY14" fmla="*/ 145508 h 603828"/>
              <a:gd name="connsiteX15" fmla="*/ 198124 w 596772"/>
              <a:gd name="connsiteY15" fmla="*/ 123772 h 603828"/>
              <a:gd name="connsiteX16" fmla="*/ 236221 w 596772"/>
              <a:gd name="connsiteY16" fmla="*/ 161810 h 603828"/>
              <a:gd name="connsiteX17" fmla="*/ 229379 w 596772"/>
              <a:gd name="connsiteY17" fmla="*/ 183546 h 603828"/>
              <a:gd name="connsiteX18" fmla="*/ 325945 w 596772"/>
              <a:gd name="connsiteY18" fmla="*/ 200625 h 603828"/>
              <a:gd name="connsiteX19" fmla="*/ 382859 w 596772"/>
              <a:gd name="connsiteY19" fmla="*/ 172989 h 603828"/>
              <a:gd name="connsiteX20" fmla="*/ 380682 w 596772"/>
              <a:gd name="connsiteY20" fmla="*/ 161810 h 603828"/>
              <a:gd name="connsiteX21" fmla="*/ 412093 w 596772"/>
              <a:gd name="connsiteY21" fmla="*/ 130448 h 603828"/>
              <a:gd name="connsiteX22" fmla="*/ 443504 w 596772"/>
              <a:gd name="connsiteY22" fmla="*/ 161810 h 603828"/>
              <a:gd name="connsiteX23" fmla="*/ 412093 w 596772"/>
              <a:gd name="connsiteY23" fmla="*/ 193172 h 603828"/>
              <a:gd name="connsiteX24" fmla="*/ 398253 w 596772"/>
              <a:gd name="connsiteY24" fmla="*/ 189757 h 603828"/>
              <a:gd name="connsiteX25" fmla="*/ 351448 w 596772"/>
              <a:gd name="connsiteY25" fmla="*/ 212424 h 603828"/>
              <a:gd name="connsiteX26" fmla="*/ 358912 w 596772"/>
              <a:gd name="connsiteY26" fmla="*/ 232453 h 603828"/>
              <a:gd name="connsiteX27" fmla="*/ 327500 w 596772"/>
              <a:gd name="connsiteY27" fmla="*/ 263815 h 603828"/>
              <a:gd name="connsiteX28" fmla="*/ 296089 w 596772"/>
              <a:gd name="connsiteY28" fmla="*/ 232453 h 603828"/>
              <a:gd name="connsiteX29" fmla="*/ 299821 w 596772"/>
              <a:gd name="connsiteY29" fmla="*/ 218169 h 603828"/>
              <a:gd name="connsiteX30" fmla="*/ 203255 w 596772"/>
              <a:gd name="connsiteY30" fmla="*/ 200935 h 603828"/>
              <a:gd name="connsiteX31" fmla="*/ 174954 w 596772"/>
              <a:gd name="connsiteY31" fmla="*/ 244408 h 603828"/>
              <a:gd name="connsiteX32" fmla="*/ 176820 w 596772"/>
              <a:gd name="connsiteY32" fmla="*/ 252947 h 603828"/>
              <a:gd name="connsiteX33" fmla="*/ 156294 w 596772"/>
              <a:gd name="connsiteY33" fmla="*/ 273441 h 603828"/>
              <a:gd name="connsiteX34" fmla="*/ 135768 w 596772"/>
              <a:gd name="connsiteY34" fmla="*/ 252947 h 603828"/>
              <a:gd name="connsiteX35" fmla="*/ 156294 w 596772"/>
              <a:gd name="connsiteY35" fmla="*/ 232453 h 603828"/>
              <a:gd name="connsiteX36" fmla="*/ 156761 w 596772"/>
              <a:gd name="connsiteY36" fmla="*/ 232453 h 603828"/>
              <a:gd name="connsiteX37" fmla="*/ 180863 w 596772"/>
              <a:gd name="connsiteY37" fmla="*/ 195501 h 603828"/>
              <a:gd name="connsiteX38" fmla="*/ 160026 w 596772"/>
              <a:gd name="connsiteY38" fmla="*/ 161810 h 603828"/>
              <a:gd name="connsiteX39" fmla="*/ 198124 w 596772"/>
              <a:gd name="connsiteY39" fmla="*/ 123772 h 603828"/>
              <a:gd name="connsiteX40" fmla="*/ 63907 w 596772"/>
              <a:gd name="connsiteY40" fmla="*/ 67696 h 603828"/>
              <a:gd name="connsiteX41" fmla="*/ 63907 w 596772"/>
              <a:gd name="connsiteY41" fmla="*/ 335684 h 603828"/>
              <a:gd name="connsiteX42" fmla="*/ 528201 w 596772"/>
              <a:gd name="connsiteY42" fmla="*/ 335684 h 603828"/>
              <a:gd name="connsiteX43" fmla="*/ 528201 w 596772"/>
              <a:gd name="connsiteY43" fmla="*/ 67696 h 603828"/>
              <a:gd name="connsiteX44" fmla="*/ 36385 w 596772"/>
              <a:gd name="connsiteY44" fmla="*/ 0 h 603828"/>
              <a:gd name="connsiteX45" fmla="*/ 560543 w 596772"/>
              <a:gd name="connsiteY45" fmla="*/ 0 h 603828"/>
              <a:gd name="connsiteX46" fmla="*/ 596772 w 596772"/>
              <a:gd name="connsiteY46" fmla="*/ 36177 h 603828"/>
              <a:gd name="connsiteX47" fmla="*/ 596772 w 596772"/>
              <a:gd name="connsiteY47" fmla="*/ 374345 h 603828"/>
              <a:gd name="connsiteX48" fmla="*/ 560543 w 596772"/>
              <a:gd name="connsiteY48" fmla="*/ 410522 h 603828"/>
              <a:gd name="connsiteX49" fmla="*/ 435684 w 596772"/>
              <a:gd name="connsiteY49" fmla="*/ 410522 h 603828"/>
              <a:gd name="connsiteX50" fmla="*/ 462428 w 596772"/>
              <a:gd name="connsiteY50" fmla="*/ 565633 h 603828"/>
              <a:gd name="connsiteX51" fmla="*/ 435839 w 596772"/>
              <a:gd name="connsiteY51" fmla="*/ 603207 h 603828"/>
              <a:gd name="connsiteX52" fmla="*/ 430242 w 596772"/>
              <a:gd name="connsiteY52" fmla="*/ 603828 h 603828"/>
              <a:gd name="connsiteX53" fmla="*/ 398055 w 596772"/>
              <a:gd name="connsiteY53" fmla="*/ 576657 h 603828"/>
              <a:gd name="connsiteX54" fmla="*/ 369445 w 596772"/>
              <a:gd name="connsiteY54" fmla="*/ 410522 h 603828"/>
              <a:gd name="connsiteX55" fmla="*/ 226238 w 596772"/>
              <a:gd name="connsiteY55" fmla="*/ 410522 h 603828"/>
              <a:gd name="connsiteX56" fmla="*/ 197628 w 596772"/>
              <a:gd name="connsiteY56" fmla="*/ 576657 h 603828"/>
              <a:gd name="connsiteX57" fmla="*/ 165442 w 596772"/>
              <a:gd name="connsiteY57" fmla="*/ 603828 h 603828"/>
              <a:gd name="connsiteX58" fmla="*/ 159844 w 596772"/>
              <a:gd name="connsiteY58" fmla="*/ 603207 h 603828"/>
              <a:gd name="connsiteX59" fmla="*/ 133255 w 596772"/>
              <a:gd name="connsiteY59" fmla="*/ 565633 h 603828"/>
              <a:gd name="connsiteX60" fmla="*/ 159844 w 596772"/>
              <a:gd name="connsiteY60" fmla="*/ 410522 h 603828"/>
              <a:gd name="connsiteX61" fmla="*/ 36385 w 596772"/>
              <a:gd name="connsiteY61" fmla="*/ 410522 h 603828"/>
              <a:gd name="connsiteX62" fmla="*/ 0 w 596772"/>
              <a:gd name="connsiteY62" fmla="*/ 374345 h 603828"/>
              <a:gd name="connsiteX63" fmla="*/ 0 w 596772"/>
              <a:gd name="connsiteY63" fmla="*/ 36177 h 603828"/>
              <a:gd name="connsiteX64" fmla="*/ 36385 w 596772"/>
              <a:gd name="connsiteY64" fmla="*/ 0 h 6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96772" h="603828">
                <a:moveTo>
                  <a:pt x="327500" y="222827"/>
                </a:moveTo>
                <a:cubicBezTo>
                  <a:pt x="322213" y="222827"/>
                  <a:pt x="317859" y="227174"/>
                  <a:pt x="317859" y="232453"/>
                </a:cubicBezTo>
                <a:cubicBezTo>
                  <a:pt x="317859" y="237732"/>
                  <a:pt x="322213" y="242079"/>
                  <a:pt x="327500" y="242079"/>
                </a:cubicBezTo>
                <a:cubicBezTo>
                  <a:pt x="332787" y="242079"/>
                  <a:pt x="337141" y="237732"/>
                  <a:pt x="337141" y="232453"/>
                </a:cubicBezTo>
                <a:cubicBezTo>
                  <a:pt x="337141" y="227174"/>
                  <a:pt x="332787" y="222827"/>
                  <a:pt x="327500" y="222827"/>
                </a:cubicBezTo>
                <a:close/>
                <a:moveTo>
                  <a:pt x="412093" y="152184"/>
                </a:moveTo>
                <a:cubicBezTo>
                  <a:pt x="406806" y="152184"/>
                  <a:pt x="402452" y="156532"/>
                  <a:pt x="402452" y="161810"/>
                </a:cubicBezTo>
                <a:cubicBezTo>
                  <a:pt x="402452" y="167089"/>
                  <a:pt x="406806" y="171436"/>
                  <a:pt x="412093" y="171436"/>
                </a:cubicBezTo>
                <a:cubicBezTo>
                  <a:pt x="417380" y="171436"/>
                  <a:pt x="421734" y="167089"/>
                  <a:pt x="421734" y="161810"/>
                </a:cubicBezTo>
                <a:cubicBezTo>
                  <a:pt x="421734" y="156532"/>
                  <a:pt x="417380" y="152184"/>
                  <a:pt x="412093" y="152184"/>
                </a:cubicBezTo>
                <a:close/>
                <a:moveTo>
                  <a:pt x="198124" y="145508"/>
                </a:moveTo>
                <a:cubicBezTo>
                  <a:pt x="189105" y="145508"/>
                  <a:pt x="181796" y="152805"/>
                  <a:pt x="181796" y="161810"/>
                </a:cubicBezTo>
                <a:cubicBezTo>
                  <a:pt x="181796" y="170815"/>
                  <a:pt x="189105" y="178112"/>
                  <a:pt x="198124" y="178112"/>
                </a:cubicBezTo>
                <a:cubicBezTo>
                  <a:pt x="207143" y="178112"/>
                  <a:pt x="214451" y="170815"/>
                  <a:pt x="214451" y="161810"/>
                </a:cubicBezTo>
                <a:cubicBezTo>
                  <a:pt x="214451" y="152805"/>
                  <a:pt x="207143" y="145508"/>
                  <a:pt x="198124" y="145508"/>
                </a:cubicBezTo>
                <a:close/>
                <a:moveTo>
                  <a:pt x="198124" y="123772"/>
                </a:moveTo>
                <a:cubicBezTo>
                  <a:pt x="219116" y="123772"/>
                  <a:pt x="236221" y="140850"/>
                  <a:pt x="236221" y="161810"/>
                </a:cubicBezTo>
                <a:cubicBezTo>
                  <a:pt x="236221" y="169884"/>
                  <a:pt x="233578" y="177336"/>
                  <a:pt x="229379" y="183546"/>
                </a:cubicBezTo>
                <a:lnTo>
                  <a:pt x="325945" y="200625"/>
                </a:lnTo>
                <a:lnTo>
                  <a:pt x="382859" y="172989"/>
                </a:lnTo>
                <a:cubicBezTo>
                  <a:pt x="381615" y="169573"/>
                  <a:pt x="380682" y="165847"/>
                  <a:pt x="380682" y="161810"/>
                </a:cubicBezTo>
                <a:cubicBezTo>
                  <a:pt x="380682" y="144577"/>
                  <a:pt x="394832" y="130448"/>
                  <a:pt x="412093" y="130448"/>
                </a:cubicBezTo>
                <a:cubicBezTo>
                  <a:pt x="429509" y="130448"/>
                  <a:pt x="443504" y="144577"/>
                  <a:pt x="443504" y="161810"/>
                </a:cubicBezTo>
                <a:cubicBezTo>
                  <a:pt x="443504" y="179199"/>
                  <a:pt x="429353" y="193172"/>
                  <a:pt x="412093" y="193172"/>
                </a:cubicBezTo>
                <a:cubicBezTo>
                  <a:pt x="407117" y="193172"/>
                  <a:pt x="402452" y="191930"/>
                  <a:pt x="398253" y="189757"/>
                </a:cubicBezTo>
                <a:lnTo>
                  <a:pt x="351448" y="212424"/>
                </a:lnTo>
                <a:cubicBezTo>
                  <a:pt x="355957" y="217859"/>
                  <a:pt x="358912" y="224845"/>
                  <a:pt x="358912" y="232453"/>
                </a:cubicBezTo>
                <a:cubicBezTo>
                  <a:pt x="358912" y="249842"/>
                  <a:pt x="344761" y="263815"/>
                  <a:pt x="327500" y="263815"/>
                </a:cubicBezTo>
                <a:cubicBezTo>
                  <a:pt x="310084" y="263815"/>
                  <a:pt x="296089" y="249842"/>
                  <a:pt x="296089" y="232453"/>
                </a:cubicBezTo>
                <a:cubicBezTo>
                  <a:pt x="296089" y="227329"/>
                  <a:pt x="297489" y="222361"/>
                  <a:pt x="299821" y="218169"/>
                </a:cubicBezTo>
                <a:lnTo>
                  <a:pt x="203255" y="200935"/>
                </a:lnTo>
                <a:lnTo>
                  <a:pt x="174954" y="244408"/>
                </a:lnTo>
                <a:cubicBezTo>
                  <a:pt x="176198" y="247047"/>
                  <a:pt x="176820" y="249842"/>
                  <a:pt x="176820" y="252947"/>
                </a:cubicBezTo>
                <a:cubicBezTo>
                  <a:pt x="176820" y="264281"/>
                  <a:pt x="167646" y="273441"/>
                  <a:pt x="156294" y="273441"/>
                </a:cubicBezTo>
                <a:cubicBezTo>
                  <a:pt x="145098" y="273441"/>
                  <a:pt x="135768" y="264281"/>
                  <a:pt x="135768" y="252947"/>
                </a:cubicBezTo>
                <a:cubicBezTo>
                  <a:pt x="135768" y="241613"/>
                  <a:pt x="145098" y="232453"/>
                  <a:pt x="156294" y="232453"/>
                </a:cubicBezTo>
                <a:cubicBezTo>
                  <a:pt x="156450" y="232453"/>
                  <a:pt x="156605" y="232453"/>
                  <a:pt x="156761" y="232453"/>
                </a:cubicBezTo>
                <a:lnTo>
                  <a:pt x="180863" y="195501"/>
                </a:lnTo>
                <a:cubicBezTo>
                  <a:pt x="168579" y="189291"/>
                  <a:pt x="160026" y="176560"/>
                  <a:pt x="160026" y="161810"/>
                </a:cubicBezTo>
                <a:cubicBezTo>
                  <a:pt x="160026" y="140850"/>
                  <a:pt x="177131" y="123772"/>
                  <a:pt x="198124" y="123772"/>
                </a:cubicBezTo>
                <a:close/>
                <a:moveTo>
                  <a:pt x="63907" y="67696"/>
                </a:moveTo>
                <a:lnTo>
                  <a:pt x="63907" y="335684"/>
                </a:lnTo>
                <a:lnTo>
                  <a:pt x="528201" y="335684"/>
                </a:lnTo>
                <a:lnTo>
                  <a:pt x="528201" y="67696"/>
                </a:lnTo>
                <a:close/>
                <a:moveTo>
                  <a:pt x="36385" y="0"/>
                </a:moveTo>
                <a:lnTo>
                  <a:pt x="560543" y="0"/>
                </a:lnTo>
                <a:cubicBezTo>
                  <a:pt x="580601" y="0"/>
                  <a:pt x="596772" y="16148"/>
                  <a:pt x="596772" y="36177"/>
                </a:cubicBezTo>
                <a:lnTo>
                  <a:pt x="596772" y="374345"/>
                </a:lnTo>
                <a:cubicBezTo>
                  <a:pt x="596772" y="394375"/>
                  <a:pt x="580601" y="410522"/>
                  <a:pt x="560543" y="410522"/>
                </a:cubicBezTo>
                <a:lnTo>
                  <a:pt x="435684" y="410522"/>
                </a:lnTo>
                <a:lnTo>
                  <a:pt x="462428" y="565633"/>
                </a:lnTo>
                <a:cubicBezTo>
                  <a:pt x="465538" y="583333"/>
                  <a:pt x="453565" y="600257"/>
                  <a:pt x="435839" y="603207"/>
                </a:cubicBezTo>
                <a:cubicBezTo>
                  <a:pt x="433818" y="603673"/>
                  <a:pt x="432108" y="603828"/>
                  <a:pt x="430242" y="603828"/>
                </a:cubicBezTo>
                <a:cubicBezTo>
                  <a:pt x="414537" y="603828"/>
                  <a:pt x="400854" y="592494"/>
                  <a:pt x="398055" y="576657"/>
                </a:cubicBezTo>
                <a:lnTo>
                  <a:pt x="369445" y="410522"/>
                </a:lnTo>
                <a:lnTo>
                  <a:pt x="226238" y="410522"/>
                </a:lnTo>
                <a:lnTo>
                  <a:pt x="197628" y="576657"/>
                </a:lnTo>
                <a:cubicBezTo>
                  <a:pt x="194829" y="592494"/>
                  <a:pt x="180991" y="603828"/>
                  <a:pt x="165442" y="603828"/>
                </a:cubicBezTo>
                <a:cubicBezTo>
                  <a:pt x="163576" y="603828"/>
                  <a:pt x="161710" y="603673"/>
                  <a:pt x="159844" y="603207"/>
                </a:cubicBezTo>
                <a:cubicBezTo>
                  <a:pt x="142118" y="600257"/>
                  <a:pt x="130145" y="583333"/>
                  <a:pt x="133255" y="565633"/>
                </a:cubicBezTo>
                <a:lnTo>
                  <a:pt x="159844" y="410522"/>
                </a:lnTo>
                <a:lnTo>
                  <a:pt x="36385" y="410522"/>
                </a:lnTo>
                <a:cubicBezTo>
                  <a:pt x="16326" y="410522"/>
                  <a:pt x="0" y="394375"/>
                  <a:pt x="0" y="374345"/>
                </a:cubicBezTo>
                <a:lnTo>
                  <a:pt x="0" y="36177"/>
                </a:lnTo>
                <a:cubicBezTo>
                  <a:pt x="0" y="16148"/>
                  <a:pt x="16326" y="0"/>
                  <a:pt x="36385" y="0"/>
                </a:cubicBezTo>
                <a:close/>
              </a:path>
            </a:pathLst>
          </a:custGeom>
          <a:solidFill>
            <a:schemeClr val="bg1"/>
          </a:solidFill>
          <a:ln>
            <a:noFill/>
          </a:ln>
        </p:spPr>
        <p:txBody>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6" name="组合 15">
            <a:extLst>
              <a:ext uri="{FF2B5EF4-FFF2-40B4-BE49-F238E27FC236}">
                <a16:creationId xmlns:a16="http://schemas.microsoft.com/office/drawing/2014/main" id="{FEF2B4ED-32FA-2382-5A05-4E13D57ED3BE}"/>
              </a:ext>
            </a:extLst>
          </p:cNvPr>
          <p:cNvGrpSpPr/>
          <p:nvPr/>
        </p:nvGrpSpPr>
        <p:grpSpPr>
          <a:xfrm>
            <a:off x="293388" y="1529421"/>
            <a:ext cx="4172652" cy="802712"/>
            <a:chOff x="2774201" y="1731551"/>
            <a:chExt cx="3374793" cy="802712"/>
          </a:xfrm>
        </p:grpSpPr>
        <p:sp>
          <p:nvSpPr>
            <p:cNvPr id="17" name="文本框 16">
              <a:extLst>
                <a:ext uri="{FF2B5EF4-FFF2-40B4-BE49-F238E27FC236}">
                  <a16:creationId xmlns:a16="http://schemas.microsoft.com/office/drawing/2014/main" id="{F7460EED-A51F-5664-05CB-A704B8317B9E}"/>
                </a:ext>
              </a:extLst>
            </p:cNvPr>
            <p:cNvSpPr txBox="1"/>
            <p:nvPr/>
          </p:nvSpPr>
          <p:spPr>
            <a:xfrm>
              <a:off x="2777354" y="1731551"/>
              <a:ext cx="3371640" cy="400110"/>
            </a:xfrm>
            <a:prstGeom prst="rect">
              <a:avLst/>
            </a:prstGeom>
            <a:noFill/>
          </p:spPr>
          <p:txBody>
            <a:bodyPr wrap="square" rtlCol="0">
              <a:spAutoFit/>
            </a:bodyPr>
            <a:lstStyle/>
            <a:p>
              <a:r>
                <a:rPr kumimoji="1" lang="en-US" altLang="zh-CN" sz="2000" b="1" dirty="0">
                  <a:solidFill>
                    <a:schemeClr val="accent2"/>
                  </a:solidFill>
                  <a:ea typeface="Microsoft YaHei Semibold" panose="020B0402040204020203" pitchFamily="34" charset="-122"/>
                </a:rPr>
                <a:t>Here are the problems…</a:t>
              </a:r>
              <a:endParaRPr kumimoji="1" lang="zh-CN" altLang="en-US" sz="2000" b="1" dirty="0">
                <a:solidFill>
                  <a:schemeClr val="accent2"/>
                </a:solidFill>
                <a:ea typeface="Microsoft YaHei Semibold" panose="020B0402040204020203" pitchFamily="34" charset="-122"/>
              </a:endParaRPr>
            </a:p>
          </p:txBody>
        </p:sp>
        <p:sp>
          <p:nvSpPr>
            <p:cNvPr id="18" name="矩形 17">
              <a:extLst>
                <a:ext uri="{FF2B5EF4-FFF2-40B4-BE49-F238E27FC236}">
                  <a16:creationId xmlns:a16="http://schemas.microsoft.com/office/drawing/2014/main" id="{8ABFB1C4-65D0-5934-E92E-15F931272199}"/>
                </a:ext>
              </a:extLst>
            </p:cNvPr>
            <p:cNvSpPr>
              <a:spLocks noChangeArrowheads="1"/>
            </p:cNvSpPr>
            <p:nvPr/>
          </p:nvSpPr>
          <p:spPr bwMode="auto">
            <a:xfrm>
              <a:off x="2774201" y="2243286"/>
              <a:ext cx="3074703" cy="290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en-US" altLang="zh-CN" sz="1100" b="1" dirty="0">
                <a:solidFill>
                  <a:schemeClr val="tx1">
                    <a:lumMod val="65000"/>
                    <a:lumOff val="35000"/>
                  </a:schemeClr>
                </a:solidFill>
                <a:latin typeface="Microsoft YaHei Semibold" panose="020B0402040204020203" pitchFamily="34" charset="-122"/>
                <a:ea typeface="Microsoft YaHei Semibold" panose="020B0402040204020203" pitchFamily="34" charset="-122"/>
              </a:endParaRPr>
            </a:p>
          </p:txBody>
        </p:sp>
        <p:cxnSp>
          <p:nvCxnSpPr>
            <p:cNvPr id="19" name="直线连接符 49">
              <a:extLst>
                <a:ext uri="{FF2B5EF4-FFF2-40B4-BE49-F238E27FC236}">
                  <a16:creationId xmlns:a16="http://schemas.microsoft.com/office/drawing/2014/main" id="{B0796B46-CB77-ADA5-81AA-C4E32922A431}"/>
                </a:ext>
              </a:extLst>
            </p:cNvPr>
            <p:cNvCxnSpPr>
              <a:cxnSpLocks/>
            </p:cNvCxnSpPr>
            <p:nvPr/>
          </p:nvCxnSpPr>
          <p:spPr>
            <a:xfrm>
              <a:off x="2890640" y="2195271"/>
              <a:ext cx="271944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F905EFF-DC71-9834-98D5-4853DD964936}"/>
              </a:ext>
            </a:extLst>
          </p:cNvPr>
          <p:cNvSpPr txBox="1"/>
          <p:nvPr/>
        </p:nvSpPr>
        <p:spPr>
          <a:xfrm>
            <a:off x="419894" y="2211960"/>
            <a:ext cx="5443024" cy="4585871"/>
          </a:xfrm>
          <a:prstGeom prst="rect">
            <a:avLst/>
          </a:prstGeom>
          <a:noFill/>
        </p:spPr>
        <p:txBody>
          <a:bodyPr wrap="square" rtlCol="0">
            <a:spAutoFit/>
          </a:bodyPr>
          <a:lstStyle/>
          <a:p>
            <a:pPr marL="342900" indent="-342900">
              <a:buFont typeface="+mj-lt"/>
              <a:buAutoNum type="arabicPeriod"/>
            </a:pPr>
            <a:r>
              <a:rPr lang="en-US" altLang="zh-CN" sz="2000" dirty="0"/>
              <a:t>The best score is always lower than the average score proposed by the paper and the result is fluctuating(not stable).</a:t>
            </a:r>
          </a:p>
          <a:p>
            <a:pPr marL="342900" indent="-342900">
              <a:buFont typeface="+mj-lt"/>
              <a:buAutoNum type="arabicPeriod"/>
            </a:pPr>
            <a:endParaRPr lang="en-US" altLang="zh-CN" sz="2000" dirty="0"/>
          </a:p>
          <a:p>
            <a:pPr marL="342900" indent="-342900">
              <a:buFont typeface="+mj-lt"/>
              <a:buAutoNum type="arabicPeriod"/>
            </a:pPr>
            <a:r>
              <a:rPr lang="en-US" altLang="zh-CN" sz="2000" dirty="0"/>
              <a:t>If we just use the pure text input with </a:t>
            </a:r>
            <a:r>
              <a:rPr lang="en-US" altLang="zh-CN" sz="2000" dirty="0" err="1"/>
              <a:t>tweetbert</a:t>
            </a:r>
            <a:r>
              <a:rPr lang="en-US" altLang="zh-CN" sz="2000" dirty="0"/>
              <a:t>,  and even without image converting</a:t>
            </a:r>
            <a:r>
              <a:rPr lang="zh-CN" altLang="en-US" sz="2000" dirty="0"/>
              <a:t> </a:t>
            </a:r>
            <a:r>
              <a:rPr lang="en-US" altLang="zh-CN" sz="2000" dirty="0"/>
              <a:t>and</a:t>
            </a:r>
            <a:r>
              <a:rPr lang="zh-CN" altLang="en-US" sz="2000" dirty="0"/>
              <a:t> </a:t>
            </a:r>
            <a:r>
              <a:rPr lang="en-US" altLang="zh-CN" sz="2000" dirty="0"/>
              <a:t>fusion,</a:t>
            </a:r>
            <a:r>
              <a:rPr lang="zh-CN" altLang="en-US" sz="2000" dirty="0"/>
              <a:t> </a:t>
            </a:r>
            <a:r>
              <a:rPr lang="en-US" altLang="zh-CN" sz="2000" dirty="0"/>
              <a:t>the</a:t>
            </a:r>
            <a:r>
              <a:rPr lang="zh-CN" altLang="en-US" sz="2000" dirty="0"/>
              <a:t> </a:t>
            </a:r>
            <a:r>
              <a:rPr lang="en-US" altLang="zh-CN" sz="2000" dirty="0"/>
              <a:t>score</a:t>
            </a:r>
            <a:r>
              <a:rPr lang="zh-CN" altLang="en-US" sz="2000" dirty="0"/>
              <a:t> </a:t>
            </a:r>
            <a:r>
              <a:rPr lang="en-US" altLang="zh-CN" sz="2000" dirty="0"/>
              <a:t>is</a:t>
            </a:r>
            <a:r>
              <a:rPr lang="zh-CN" altLang="en-US" sz="2000" dirty="0"/>
              <a:t> </a:t>
            </a:r>
            <a:r>
              <a:rPr lang="en-US" altLang="zh-CN" sz="2000" dirty="0"/>
              <a:t>higher than the paper’s best result.</a:t>
            </a:r>
          </a:p>
          <a:p>
            <a:pPr marL="342900" indent="-342900">
              <a:buFont typeface="+mj-lt"/>
              <a:buAutoNum type="arabicPeriod"/>
            </a:pPr>
            <a:endParaRPr lang="en-US" altLang="zh-CN" sz="2000" dirty="0"/>
          </a:p>
          <a:p>
            <a:pPr marL="342900" indent="-342900">
              <a:buFont typeface="+mj-lt"/>
              <a:buAutoNum type="arabicPeriod"/>
            </a:pPr>
            <a:r>
              <a:rPr lang="en-US" altLang="zh-CN" sz="2000" dirty="0"/>
              <a:t>It seems that the image caption does not make sense in this model...</a:t>
            </a:r>
          </a:p>
          <a:p>
            <a:pPr marL="342900" indent="-342900">
              <a:buFont typeface="+mj-lt"/>
              <a:buAutoNum type="arabicPeriod"/>
            </a:pPr>
            <a:endParaRPr lang="en-US" altLang="zh-CN" dirty="0"/>
          </a:p>
          <a:p>
            <a:pPr marL="342900" indent="-342900">
              <a:buFont typeface="+mj-lt"/>
              <a:buAutoNum type="arabicPeriod"/>
            </a:pPr>
            <a:r>
              <a:rPr lang="en-US" altLang="zh-CN" dirty="0"/>
              <a:t>If we use the end-to-end learning instead of 2-stage caption learning, the result is better.</a:t>
            </a:r>
          </a:p>
          <a:p>
            <a:pPr marL="342900" indent="-342900">
              <a:buFont typeface="+mj-lt"/>
              <a:buAutoNum type="arabicPeriod"/>
            </a:pPr>
            <a:endParaRPr lang="zh-CN" altLang="en-US" dirty="0"/>
          </a:p>
        </p:txBody>
      </p:sp>
      <p:pic>
        <p:nvPicPr>
          <p:cNvPr id="9" name="图片 8">
            <a:extLst>
              <a:ext uri="{FF2B5EF4-FFF2-40B4-BE49-F238E27FC236}">
                <a16:creationId xmlns:a16="http://schemas.microsoft.com/office/drawing/2014/main" id="{617103E7-9DD1-ED5E-3922-14AA20F2F7F9}"/>
              </a:ext>
            </a:extLst>
          </p:cNvPr>
          <p:cNvPicPr>
            <a:picLocks noChangeAspect="1"/>
          </p:cNvPicPr>
          <p:nvPr/>
        </p:nvPicPr>
        <p:blipFill>
          <a:blip r:embed="rId2"/>
          <a:stretch>
            <a:fillRect/>
          </a:stretch>
        </p:blipFill>
        <p:spPr>
          <a:xfrm>
            <a:off x="5826168" y="1721526"/>
            <a:ext cx="5479774" cy="4789596"/>
          </a:xfrm>
          <a:prstGeom prst="rect">
            <a:avLst/>
          </a:prstGeom>
        </p:spPr>
      </p:pic>
    </p:spTree>
    <p:extLst>
      <p:ext uri="{BB962C8B-B14F-4D97-AF65-F5344CB8AC3E}">
        <p14:creationId xmlns:p14="http://schemas.microsoft.com/office/powerpoint/2010/main" val="70126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307595" y="508699"/>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03</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实验结果与分析</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716795" y="890529"/>
            <a:ext cx="6016162"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KEY TECHNOLOGIES AND PRACTICAL DIFFICULTIES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history_157928">
            <a:extLst>
              <a:ext uri="{FF2B5EF4-FFF2-40B4-BE49-F238E27FC236}">
                <a16:creationId xmlns:a16="http://schemas.microsoft.com/office/drawing/2014/main" id="{BB7E3ED1-7626-3B2E-418F-6BB4B83E4994}"/>
              </a:ext>
            </a:extLst>
          </p:cNvPr>
          <p:cNvSpPr>
            <a:spLocks noChangeAspect="1"/>
          </p:cNvSpPr>
          <p:nvPr/>
        </p:nvSpPr>
        <p:spPr bwMode="auto">
          <a:xfrm>
            <a:off x="1495035" y="1630564"/>
            <a:ext cx="488970" cy="488282"/>
          </a:xfrm>
          <a:custGeom>
            <a:avLst/>
            <a:gdLst>
              <a:gd name="connsiteX0" fmla="*/ 301222 w 602205"/>
              <a:gd name="connsiteY0" fmla="*/ 129064 h 601359"/>
              <a:gd name="connsiteX1" fmla="*/ 333492 w 602205"/>
              <a:gd name="connsiteY1" fmla="*/ 161278 h 601359"/>
              <a:gd name="connsiteX2" fmla="*/ 333492 w 602205"/>
              <a:gd name="connsiteY2" fmla="*/ 300925 h 601359"/>
              <a:gd name="connsiteX3" fmla="*/ 301222 w 602205"/>
              <a:gd name="connsiteY3" fmla="*/ 333139 h 601359"/>
              <a:gd name="connsiteX4" fmla="*/ 161334 w 602205"/>
              <a:gd name="connsiteY4" fmla="*/ 333139 h 601359"/>
              <a:gd name="connsiteX5" fmla="*/ 129064 w 602205"/>
              <a:gd name="connsiteY5" fmla="*/ 300925 h 601359"/>
              <a:gd name="connsiteX6" fmla="*/ 161334 w 602205"/>
              <a:gd name="connsiteY6" fmla="*/ 268711 h 601359"/>
              <a:gd name="connsiteX7" fmla="*/ 268953 w 602205"/>
              <a:gd name="connsiteY7" fmla="*/ 268711 h 601359"/>
              <a:gd name="connsiteX8" fmla="*/ 268953 w 602205"/>
              <a:gd name="connsiteY8" fmla="*/ 161278 h 601359"/>
              <a:gd name="connsiteX9" fmla="*/ 301222 w 602205"/>
              <a:gd name="connsiteY9" fmla="*/ 129064 h 601359"/>
              <a:gd name="connsiteX10" fmla="*/ 301183 w 602205"/>
              <a:gd name="connsiteY10" fmla="*/ 64437 h 601359"/>
              <a:gd name="connsiteX11" fmla="*/ 64528 w 602205"/>
              <a:gd name="connsiteY11" fmla="*/ 300760 h 601359"/>
              <a:gd name="connsiteX12" fmla="*/ 301183 w 602205"/>
              <a:gd name="connsiteY12" fmla="*/ 536922 h 601359"/>
              <a:gd name="connsiteX13" fmla="*/ 537677 w 602205"/>
              <a:gd name="connsiteY13" fmla="*/ 300760 h 601359"/>
              <a:gd name="connsiteX14" fmla="*/ 301183 w 602205"/>
              <a:gd name="connsiteY14" fmla="*/ 64437 h 601359"/>
              <a:gd name="connsiteX15" fmla="*/ 301183 w 602205"/>
              <a:gd name="connsiteY15" fmla="*/ 0 h 601359"/>
              <a:gd name="connsiteX16" fmla="*/ 602205 w 602205"/>
              <a:gd name="connsiteY16" fmla="*/ 300760 h 601359"/>
              <a:gd name="connsiteX17" fmla="*/ 301183 w 602205"/>
              <a:gd name="connsiteY17" fmla="*/ 601359 h 601359"/>
              <a:gd name="connsiteX18" fmla="*/ 0 w 602205"/>
              <a:gd name="connsiteY18" fmla="*/ 300760 h 601359"/>
              <a:gd name="connsiteX19" fmla="*/ 301183 w 602205"/>
              <a:gd name="connsiteY19" fmla="*/ 0 h 60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2205" h="601359">
                <a:moveTo>
                  <a:pt x="301222" y="129064"/>
                </a:moveTo>
                <a:cubicBezTo>
                  <a:pt x="318971" y="129064"/>
                  <a:pt x="333492" y="143561"/>
                  <a:pt x="333492" y="161278"/>
                </a:cubicBezTo>
                <a:lnTo>
                  <a:pt x="333492" y="300925"/>
                </a:lnTo>
                <a:cubicBezTo>
                  <a:pt x="333492" y="318643"/>
                  <a:pt x="318971" y="333139"/>
                  <a:pt x="301222" y="333139"/>
                </a:cubicBezTo>
                <a:lnTo>
                  <a:pt x="161334" y="333139"/>
                </a:lnTo>
                <a:cubicBezTo>
                  <a:pt x="143585" y="333139"/>
                  <a:pt x="129064" y="318643"/>
                  <a:pt x="129064" y="300925"/>
                </a:cubicBezTo>
                <a:cubicBezTo>
                  <a:pt x="129064" y="283047"/>
                  <a:pt x="143585" y="268711"/>
                  <a:pt x="161334" y="268711"/>
                </a:cubicBezTo>
                <a:lnTo>
                  <a:pt x="268953" y="268711"/>
                </a:lnTo>
                <a:lnTo>
                  <a:pt x="268953" y="161278"/>
                </a:lnTo>
                <a:cubicBezTo>
                  <a:pt x="268953" y="143561"/>
                  <a:pt x="283313" y="129064"/>
                  <a:pt x="301222" y="129064"/>
                </a:cubicBezTo>
                <a:close/>
                <a:moveTo>
                  <a:pt x="301183" y="64437"/>
                </a:moveTo>
                <a:cubicBezTo>
                  <a:pt x="170676" y="64437"/>
                  <a:pt x="64528" y="170436"/>
                  <a:pt x="64528" y="300760"/>
                </a:cubicBezTo>
                <a:cubicBezTo>
                  <a:pt x="64528" y="430923"/>
                  <a:pt x="170676" y="536922"/>
                  <a:pt x="301183" y="536922"/>
                </a:cubicBezTo>
                <a:cubicBezTo>
                  <a:pt x="431529" y="536922"/>
                  <a:pt x="537677" y="430923"/>
                  <a:pt x="537677" y="300760"/>
                </a:cubicBezTo>
                <a:cubicBezTo>
                  <a:pt x="537677" y="170436"/>
                  <a:pt x="431529" y="64437"/>
                  <a:pt x="301183" y="64437"/>
                </a:cubicBezTo>
                <a:close/>
                <a:moveTo>
                  <a:pt x="301183" y="0"/>
                </a:moveTo>
                <a:cubicBezTo>
                  <a:pt x="467181" y="0"/>
                  <a:pt x="602205" y="134835"/>
                  <a:pt x="602205" y="300760"/>
                </a:cubicBezTo>
                <a:cubicBezTo>
                  <a:pt x="602205" y="466525"/>
                  <a:pt x="467181" y="601359"/>
                  <a:pt x="301183" y="601359"/>
                </a:cubicBezTo>
                <a:cubicBezTo>
                  <a:pt x="135024" y="601359"/>
                  <a:pt x="0" y="466525"/>
                  <a:pt x="0" y="300760"/>
                </a:cubicBezTo>
                <a:cubicBezTo>
                  <a:pt x="0" y="134835"/>
                  <a:pt x="135024" y="0"/>
                  <a:pt x="301183" y="0"/>
                </a:cubicBezTo>
                <a:close/>
              </a:path>
            </a:pathLst>
          </a:custGeom>
          <a:solidFill>
            <a:schemeClr val="bg1"/>
          </a:solidFill>
          <a:ln>
            <a:noFill/>
          </a:ln>
        </p:spPr>
        <p:txBody>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strategical-planning_27141">
            <a:extLst>
              <a:ext uri="{FF2B5EF4-FFF2-40B4-BE49-F238E27FC236}">
                <a16:creationId xmlns:a16="http://schemas.microsoft.com/office/drawing/2014/main" id="{9A5598E0-6E2B-89D2-1C72-71A66414731F}"/>
              </a:ext>
            </a:extLst>
          </p:cNvPr>
          <p:cNvSpPr>
            <a:spLocks noChangeAspect="1"/>
          </p:cNvSpPr>
          <p:nvPr/>
        </p:nvSpPr>
        <p:spPr bwMode="auto">
          <a:xfrm>
            <a:off x="861488" y="2099745"/>
            <a:ext cx="483254" cy="488970"/>
          </a:xfrm>
          <a:custGeom>
            <a:avLst/>
            <a:gdLst>
              <a:gd name="connsiteX0" fmla="*/ 327500 w 596772"/>
              <a:gd name="connsiteY0" fmla="*/ 222827 h 603828"/>
              <a:gd name="connsiteX1" fmla="*/ 317859 w 596772"/>
              <a:gd name="connsiteY1" fmla="*/ 232453 h 603828"/>
              <a:gd name="connsiteX2" fmla="*/ 327500 w 596772"/>
              <a:gd name="connsiteY2" fmla="*/ 242079 h 603828"/>
              <a:gd name="connsiteX3" fmla="*/ 337141 w 596772"/>
              <a:gd name="connsiteY3" fmla="*/ 232453 h 603828"/>
              <a:gd name="connsiteX4" fmla="*/ 327500 w 596772"/>
              <a:gd name="connsiteY4" fmla="*/ 222827 h 603828"/>
              <a:gd name="connsiteX5" fmla="*/ 412093 w 596772"/>
              <a:gd name="connsiteY5" fmla="*/ 152184 h 603828"/>
              <a:gd name="connsiteX6" fmla="*/ 402452 w 596772"/>
              <a:gd name="connsiteY6" fmla="*/ 161810 h 603828"/>
              <a:gd name="connsiteX7" fmla="*/ 412093 w 596772"/>
              <a:gd name="connsiteY7" fmla="*/ 171436 h 603828"/>
              <a:gd name="connsiteX8" fmla="*/ 421734 w 596772"/>
              <a:gd name="connsiteY8" fmla="*/ 161810 h 603828"/>
              <a:gd name="connsiteX9" fmla="*/ 412093 w 596772"/>
              <a:gd name="connsiteY9" fmla="*/ 152184 h 603828"/>
              <a:gd name="connsiteX10" fmla="*/ 198124 w 596772"/>
              <a:gd name="connsiteY10" fmla="*/ 145508 h 603828"/>
              <a:gd name="connsiteX11" fmla="*/ 181796 w 596772"/>
              <a:gd name="connsiteY11" fmla="*/ 161810 h 603828"/>
              <a:gd name="connsiteX12" fmla="*/ 198124 w 596772"/>
              <a:gd name="connsiteY12" fmla="*/ 178112 h 603828"/>
              <a:gd name="connsiteX13" fmla="*/ 214451 w 596772"/>
              <a:gd name="connsiteY13" fmla="*/ 161810 h 603828"/>
              <a:gd name="connsiteX14" fmla="*/ 198124 w 596772"/>
              <a:gd name="connsiteY14" fmla="*/ 145508 h 603828"/>
              <a:gd name="connsiteX15" fmla="*/ 198124 w 596772"/>
              <a:gd name="connsiteY15" fmla="*/ 123772 h 603828"/>
              <a:gd name="connsiteX16" fmla="*/ 236221 w 596772"/>
              <a:gd name="connsiteY16" fmla="*/ 161810 h 603828"/>
              <a:gd name="connsiteX17" fmla="*/ 229379 w 596772"/>
              <a:gd name="connsiteY17" fmla="*/ 183546 h 603828"/>
              <a:gd name="connsiteX18" fmla="*/ 325945 w 596772"/>
              <a:gd name="connsiteY18" fmla="*/ 200625 h 603828"/>
              <a:gd name="connsiteX19" fmla="*/ 382859 w 596772"/>
              <a:gd name="connsiteY19" fmla="*/ 172989 h 603828"/>
              <a:gd name="connsiteX20" fmla="*/ 380682 w 596772"/>
              <a:gd name="connsiteY20" fmla="*/ 161810 h 603828"/>
              <a:gd name="connsiteX21" fmla="*/ 412093 w 596772"/>
              <a:gd name="connsiteY21" fmla="*/ 130448 h 603828"/>
              <a:gd name="connsiteX22" fmla="*/ 443504 w 596772"/>
              <a:gd name="connsiteY22" fmla="*/ 161810 h 603828"/>
              <a:gd name="connsiteX23" fmla="*/ 412093 w 596772"/>
              <a:gd name="connsiteY23" fmla="*/ 193172 h 603828"/>
              <a:gd name="connsiteX24" fmla="*/ 398253 w 596772"/>
              <a:gd name="connsiteY24" fmla="*/ 189757 h 603828"/>
              <a:gd name="connsiteX25" fmla="*/ 351448 w 596772"/>
              <a:gd name="connsiteY25" fmla="*/ 212424 h 603828"/>
              <a:gd name="connsiteX26" fmla="*/ 358912 w 596772"/>
              <a:gd name="connsiteY26" fmla="*/ 232453 h 603828"/>
              <a:gd name="connsiteX27" fmla="*/ 327500 w 596772"/>
              <a:gd name="connsiteY27" fmla="*/ 263815 h 603828"/>
              <a:gd name="connsiteX28" fmla="*/ 296089 w 596772"/>
              <a:gd name="connsiteY28" fmla="*/ 232453 h 603828"/>
              <a:gd name="connsiteX29" fmla="*/ 299821 w 596772"/>
              <a:gd name="connsiteY29" fmla="*/ 218169 h 603828"/>
              <a:gd name="connsiteX30" fmla="*/ 203255 w 596772"/>
              <a:gd name="connsiteY30" fmla="*/ 200935 h 603828"/>
              <a:gd name="connsiteX31" fmla="*/ 174954 w 596772"/>
              <a:gd name="connsiteY31" fmla="*/ 244408 h 603828"/>
              <a:gd name="connsiteX32" fmla="*/ 176820 w 596772"/>
              <a:gd name="connsiteY32" fmla="*/ 252947 h 603828"/>
              <a:gd name="connsiteX33" fmla="*/ 156294 w 596772"/>
              <a:gd name="connsiteY33" fmla="*/ 273441 h 603828"/>
              <a:gd name="connsiteX34" fmla="*/ 135768 w 596772"/>
              <a:gd name="connsiteY34" fmla="*/ 252947 h 603828"/>
              <a:gd name="connsiteX35" fmla="*/ 156294 w 596772"/>
              <a:gd name="connsiteY35" fmla="*/ 232453 h 603828"/>
              <a:gd name="connsiteX36" fmla="*/ 156761 w 596772"/>
              <a:gd name="connsiteY36" fmla="*/ 232453 h 603828"/>
              <a:gd name="connsiteX37" fmla="*/ 180863 w 596772"/>
              <a:gd name="connsiteY37" fmla="*/ 195501 h 603828"/>
              <a:gd name="connsiteX38" fmla="*/ 160026 w 596772"/>
              <a:gd name="connsiteY38" fmla="*/ 161810 h 603828"/>
              <a:gd name="connsiteX39" fmla="*/ 198124 w 596772"/>
              <a:gd name="connsiteY39" fmla="*/ 123772 h 603828"/>
              <a:gd name="connsiteX40" fmla="*/ 63907 w 596772"/>
              <a:gd name="connsiteY40" fmla="*/ 67696 h 603828"/>
              <a:gd name="connsiteX41" fmla="*/ 63907 w 596772"/>
              <a:gd name="connsiteY41" fmla="*/ 335684 h 603828"/>
              <a:gd name="connsiteX42" fmla="*/ 528201 w 596772"/>
              <a:gd name="connsiteY42" fmla="*/ 335684 h 603828"/>
              <a:gd name="connsiteX43" fmla="*/ 528201 w 596772"/>
              <a:gd name="connsiteY43" fmla="*/ 67696 h 603828"/>
              <a:gd name="connsiteX44" fmla="*/ 36385 w 596772"/>
              <a:gd name="connsiteY44" fmla="*/ 0 h 603828"/>
              <a:gd name="connsiteX45" fmla="*/ 560543 w 596772"/>
              <a:gd name="connsiteY45" fmla="*/ 0 h 603828"/>
              <a:gd name="connsiteX46" fmla="*/ 596772 w 596772"/>
              <a:gd name="connsiteY46" fmla="*/ 36177 h 603828"/>
              <a:gd name="connsiteX47" fmla="*/ 596772 w 596772"/>
              <a:gd name="connsiteY47" fmla="*/ 374345 h 603828"/>
              <a:gd name="connsiteX48" fmla="*/ 560543 w 596772"/>
              <a:gd name="connsiteY48" fmla="*/ 410522 h 603828"/>
              <a:gd name="connsiteX49" fmla="*/ 435684 w 596772"/>
              <a:gd name="connsiteY49" fmla="*/ 410522 h 603828"/>
              <a:gd name="connsiteX50" fmla="*/ 462428 w 596772"/>
              <a:gd name="connsiteY50" fmla="*/ 565633 h 603828"/>
              <a:gd name="connsiteX51" fmla="*/ 435839 w 596772"/>
              <a:gd name="connsiteY51" fmla="*/ 603207 h 603828"/>
              <a:gd name="connsiteX52" fmla="*/ 430242 w 596772"/>
              <a:gd name="connsiteY52" fmla="*/ 603828 h 603828"/>
              <a:gd name="connsiteX53" fmla="*/ 398055 w 596772"/>
              <a:gd name="connsiteY53" fmla="*/ 576657 h 603828"/>
              <a:gd name="connsiteX54" fmla="*/ 369445 w 596772"/>
              <a:gd name="connsiteY54" fmla="*/ 410522 h 603828"/>
              <a:gd name="connsiteX55" fmla="*/ 226238 w 596772"/>
              <a:gd name="connsiteY55" fmla="*/ 410522 h 603828"/>
              <a:gd name="connsiteX56" fmla="*/ 197628 w 596772"/>
              <a:gd name="connsiteY56" fmla="*/ 576657 h 603828"/>
              <a:gd name="connsiteX57" fmla="*/ 165442 w 596772"/>
              <a:gd name="connsiteY57" fmla="*/ 603828 h 603828"/>
              <a:gd name="connsiteX58" fmla="*/ 159844 w 596772"/>
              <a:gd name="connsiteY58" fmla="*/ 603207 h 603828"/>
              <a:gd name="connsiteX59" fmla="*/ 133255 w 596772"/>
              <a:gd name="connsiteY59" fmla="*/ 565633 h 603828"/>
              <a:gd name="connsiteX60" fmla="*/ 159844 w 596772"/>
              <a:gd name="connsiteY60" fmla="*/ 410522 h 603828"/>
              <a:gd name="connsiteX61" fmla="*/ 36385 w 596772"/>
              <a:gd name="connsiteY61" fmla="*/ 410522 h 603828"/>
              <a:gd name="connsiteX62" fmla="*/ 0 w 596772"/>
              <a:gd name="connsiteY62" fmla="*/ 374345 h 603828"/>
              <a:gd name="connsiteX63" fmla="*/ 0 w 596772"/>
              <a:gd name="connsiteY63" fmla="*/ 36177 h 603828"/>
              <a:gd name="connsiteX64" fmla="*/ 36385 w 596772"/>
              <a:gd name="connsiteY64" fmla="*/ 0 h 6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96772" h="603828">
                <a:moveTo>
                  <a:pt x="327500" y="222827"/>
                </a:moveTo>
                <a:cubicBezTo>
                  <a:pt x="322213" y="222827"/>
                  <a:pt x="317859" y="227174"/>
                  <a:pt x="317859" y="232453"/>
                </a:cubicBezTo>
                <a:cubicBezTo>
                  <a:pt x="317859" y="237732"/>
                  <a:pt x="322213" y="242079"/>
                  <a:pt x="327500" y="242079"/>
                </a:cubicBezTo>
                <a:cubicBezTo>
                  <a:pt x="332787" y="242079"/>
                  <a:pt x="337141" y="237732"/>
                  <a:pt x="337141" y="232453"/>
                </a:cubicBezTo>
                <a:cubicBezTo>
                  <a:pt x="337141" y="227174"/>
                  <a:pt x="332787" y="222827"/>
                  <a:pt x="327500" y="222827"/>
                </a:cubicBezTo>
                <a:close/>
                <a:moveTo>
                  <a:pt x="412093" y="152184"/>
                </a:moveTo>
                <a:cubicBezTo>
                  <a:pt x="406806" y="152184"/>
                  <a:pt x="402452" y="156532"/>
                  <a:pt x="402452" y="161810"/>
                </a:cubicBezTo>
                <a:cubicBezTo>
                  <a:pt x="402452" y="167089"/>
                  <a:pt x="406806" y="171436"/>
                  <a:pt x="412093" y="171436"/>
                </a:cubicBezTo>
                <a:cubicBezTo>
                  <a:pt x="417380" y="171436"/>
                  <a:pt x="421734" y="167089"/>
                  <a:pt x="421734" y="161810"/>
                </a:cubicBezTo>
                <a:cubicBezTo>
                  <a:pt x="421734" y="156532"/>
                  <a:pt x="417380" y="152184"/>
                  <a:pt x="412093" y="152184"/>
                </a:cubicBezTo>
                <a:close/>
                <a:moveTo>
                  <a:pt x="198124" y="145508"/>
                </a:moveTo>
                <a:cubicBezTo>
                  <a:pt x="189105" y="145508"/>
                  <a:pt x="181796" y="152805"/>
                  <a:pt x="181796" y="161810"/>
                </a:cubicBezTo>
                <a:cubicBezTo>
                  <a:pt x="181796" y="170815"/>
                  <a:pt x="189105" y="178112"/>
                  <a:pt x="198124" y="178112"/>
                </a:cubicBezTo>
                <a:cubicBezTo>
                  <a:pt x="207143" y="178112"/>
                  <a:pt x="214451" y="170815"/>
                  <a:pt x="214451" y="161810"/>
                </a:cubicBezTo>
                <a:cubicBezTo>
                  <a:pt x="214451" y="152805"/>
                  <a:pt x="207143" y="145508"/>
                  <a:pt x="198124" y="145508"/>
                </a:cubicBezTo>
                <a:close/>
                <a:moveTo>
                  <a:pt x="198124" y="123772"/>
                </a:moveTo>
                <a:cubicBezTo>
                  <a:pt x="219116" y="123772"/>
                  <a:pt x="236221" y="140850"/>
                  <a:pt x="236221" y="161810"/>
                </a:cubicBezTo>
                <a:cubicBezTo>
                  <a:pt x="236221" y="169884"/>
                  <a:pt x="233578" y="177336"/>
                  <a:pt x="229379" y="183546"/>
                </a:cubicBezTo>
                <a:lnTo>
                  <a:pt x="325945" y="200625"/>
                </a:lnTo>
                <a:lnTo>
                  <a:pt x="382859" y="172989"/>
                </a:lnTo>
                <a:cubicBezTo>
                  <a:pt x="381615" y="169573"/>
                  <a:pt x="380682" y="165847"/>
                  <a:pt x="380682" y="161810"/>
                </a:cubicBezTo>
                <a:cubicBezTo>
                  <a:pt x="380682" y="144577"/>
                  <a:pt x="394832" y="130448"/>
                  <a:pt x="412093" y="130448"/>
                </a:cubicBezTo>
                <a:cubicBezTo>
                  <a:pt x="429509" y="130448"/>
                  <a:pt x="443504" y="144577"/>
                  <a:pt x="443504" y="161810"/>
                </a:cubicBezTo>
                <a:cubicBezTo>
                  <a:pt x="443504" y="179199"/>
                  <a:pt x="429353" y="193172"/>
                  <a:pt x="412093" y="193172"/>
                </a:cubicBezTo>
                <a:cubicBezTo>
                  <a:pt x="407117" y="193172"/>
                  <a:pt x="402452" y="191930"/>
                  <a:pt x="398253" y="189757"/>
                </a:cubicBezTo>
                <a:lnTo>
                  <a:pt x="351448" y="212424"/>
                </a:lnTo>
                <a:cubicBezTo>
                  <a:pt x="355957" y="217859"/>
                  <a:pt x="358912" y="224845"/>
                  <a:pt x="358912" y="232453"/>
                </a:cubicBezTo>
                <a:cubicBezTo>
                  <a:pt x="358912" y="249842"/>
                  <a:pt x="344761" y="263815"/>
                  <a:pt x="327500" y="263815"/>
                </a:cubicBezTo>
                <a:cubicBezTo>
                  <a:pt x="310084" y="263815"/>
                  <a:pt x="296089" y="249842"/>
                  <a:pt x="296089" y="232453"/>
                </a:cubicBezTo>
                <a:cubicBezTo>
                  <a:pt x="296089" y="227329"/>
                  <a:pt x="297489" y="222361"/>
                  <a:pt x="299821" y="218169"/>
                </a:cubicBezTo>
                <a:lnTo>
                  <a:pt x="203255" y="200935"/>
                </a:lnTo>
                <a:lnTo>
                  <a:pt x="174954" y="244408"/>
                </a:lnTo>
                <a:cubicBezTo>
                  <a:pt x="176198" y="247047"/>
                  <a:pt x="176820" y="249842"/>
                  <a:pt x="176820" y="252947"/>
                </a:cubicBezTo>
                <a:cubicBezTo>
                  <a:pt x="176820" y="264281"/>
                  <a:pt x="167646" y="273441"/>
                  <a:pt x="156294" y="273441"/>
                </a:cubicBezTo>
                <a:cubicBezTo>
                  <a:pt x="145098" y="273441"/>
                  <a:pt x="135768" y="264281"/>
                  <a:pt x="135768" y="252947"/>
                </a:cubicBezTo>
                <a:cubicBezTo>
                  <a:pt x="135768" y="241613"/>
                  <a:pt x="145098" y="232453"/>
                  <a:pt x="156294" y="232453"/>
                </a:cubicBezTo>
                <a:cubicBezTo>
                  <a:pt x="156450" y="232453"/>
                  <a:pt x="156605" y="232453"/>
                  <a:pt x="156761" y="232453"/>
                </a:cubicBezTo>
                <a:lnTo>
                  <a:pt x="180863" y="195501"/>
                </a:lnTo>
                <a:cubicBezTo>
                  <a:pt x="168579" y="189291"/>
                  <a:pt x="160026" y="176560"/>
                  <a:pt x="160026" y="161810"/>
                </a:cubicBezTo>
                <a:cubicBezTo>
                  <a:pt x="160026" y="140850"/>
                  <a:pt x="177131" y="123772"/>
                  <a:pt x="198124" y="123772"/>
                </a:cubicBezTo>
                <a:close/>
                <a:moveTo>
                  <a:pt x="63907" y="67696"/>
                </a:moveTo>
                <a:lnTo>
                  <a:pt x="63907" y="335684"/>
                </a:lnTo>
                <a:lnTo>
                  <a:pt x="528201" y="335684"/>
                </a:lnTo>
                <a:lnTo>
                  <a:pt x="528201" y="67696"/>
                </a:lnTo>
                <a:close/>
                <a:moveTo>
                  <a:pt x="36385" y="0"/>
                </a:moveTo>
                <a:lnTo>
                  <a:pt x="560543" y="0"/>
                </a:lnTo>
                <a:cubicBezTo>
                  <a:pt x="580601" y="0"/>
                  <a:pt x="596772" y="16148"/>
                  <a:pt x="596772" y="36177"/>
                </a:cubicBezTo>
                <a:lnTo>
                  <a:pt x="596772" y="374345"/>
                </a:lnTo>
                <a:cubicBezTo>
                  <a:pt x="596772" y="394375"/>
                  <a:pt x="580601" y="410522"/>
                  <a:pt x="560543" y="410522"/>
                </a:cubicBezTo>
                <a:lnTo>
                  <a:pt x="435684" y="410522"/>
                </a:lnTo>
                <a:lnTo>
                  <a:pt x="462428" y="565633"/>
                </a:lnTo>
                <a:cubicBezTo>
                  <a:pt x="465538" y="583333"/>
                  <a:pt x="453565" y="600257"/>
                  <a:pt x="435839" y="603207"/>
                </a:cubicBezTo>
                <a:cubicBezTo>
                  <a:pt x="433818" y="603673"/>
                  <a:pt x="432108" y="603828"/>
                  <a:pt x="430242" y="603828"/>
                </a:cubicBezTo>
                <a:cubicBezTo>
                  <a:pt x="414537" y="603828"/>
                  <a:pt x="400854" y="592494"/>
                  <a:pt x="398055" y="576657"/>
                </a:cubicBezTo>
                <a:lnTo>
                  <a:pt x="369445" y="410522"/>
                </a:lnTo>
                <a:lnTo>
                  <a:pt x="226238" y="410522"/>
                </a:lnTo>
                <a:lnTo>
                  <a:pt x="197628" y="576657"/>
                </a:lnTo>
                <a:cubicBezTo>
                  <a:pt x="194829" y="592494"/>
                  <a:pt x="180991" y="603828"/>
                  <a:pt x="165442" y="603828"/>
                </a:cubicBezTo>
                <a:cubicBezTo>
                  <a:pt x="163576" y="603828"/>
                  <a:pt x="161710" y="603673"/>
                  <a:pt x="159844" y="603207"/>
                </a:cubicBezTo>
                <a:cubicBezTo>
                  <a:pt x="142118" y="600257"/>
                  <a:pt x="130145" y="583333"/>
                  <a:pt x="133255" y="565633"/>
                </a:cubicBezTo>
                <a:lnTo>
                  <a:pt x="159844" y="410522"/>
                </a:lnTo>
                <a:lnTo>
                  <a:pt x="36385" y="410522"/>
                </a:lnTo>
                <a:cubicBezTo>
                  <a:pt x="16326" y="410522"/>
                  <a:pt x="0" y="394375"/>
                  <a:pt x="0" y="374345"/>
                </a:cubicBezTo>
                <a:lnTo>
                  <a:pt x="0" y="36177"/>
                </a:lnTo>
                <a:cubicBezTo>
                  <a:pt x="0" y="16148"/>
                  <a:pt x="16326" y="0"/>
                  <a:pt x="36385" y="0"/>
                </a:cubicBezTo>
                <a:close/>
              </a:path>
            </a:pathLst>
          </a:custGeom>
          <a:solidFill>
            <a:schemeClr val="bg1"/>
          </a:solidFill>
          <a:ln>
            <a:noFill/>
          </a:ln>
        </p:spPr>
        <p:txBody>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6" name="组合 15">
            <a:extLst>
              <a:ext uri="{FF2B5EF4-FFF2-40B4-BE49-F238E27FC236}">
                <a16:creationId xmlns:a16="http://schemas.microsoft.com/office/drawing/2014/main" id="{FEF2B4ED-32FA-2382-5A05-4E13D57ED3BE}"/>
              </a:ext>
            </a:extLst>
          </p:cNvPr>
          <p:cNvGrpSpPr/>
          <p:nvPr/>
        </p:nvGrpSpPr>
        <p:grpSpPr>
          <a:xfrm>
            <a:off x="293388" y="1529421"/>
            <a:ext cx="4172652" cy="802712"/>
            <a:chOff x="2774201" y="1731551"/>
            <a:chExt cx="3374793" cy="802712"/>
          </a:xfrm>
        </p:grpSpPr>
        <p:sp>
          <p:nvSpPr>
            <p:cNvPr id="17" name="文本框 16">
              <a:extLst>
                <a:ext uri="{FF2B5EF4-FFF2-40B4-BE49-F238E27FC236}">
                  <a16:creationId xmlns:a16="http://schemas.microsoft.com/office/drawing/2014/main" id="{F7460EED-A51F-5664-05CB-A704B8317B9E}"/>
                </a:ext>
              </a:extLst>
            </p:cNvPr>
            <p:cNvSpPr txBox="1"/>
            <p:nvPr/>
          </p:nvSpPr>
          <p:spPr>
            <a:xfrm>
              <a:off x="2777354" y="1731551"/>
              <a:ext cx="3371640" cy="400110"/>
            </a:xfrm>
            <a:prstGeom prst="rect">
              <a:avLst/>
            </a:prstGeom>
            <a:noFill/>
          </p:spPr>
          <p:txBody>
            <a:bodyPr wrap="square" rtlCol="0">
              <a:spAutoFit/>
            </a:bodyPr>
            <a:lstStyle/>
            <a:p>
              <a:r>
                <a:rPr kumimoji="1" lang="en-US" altLang="zh-CN" sz="2000" b="1" dirty="0">
                  <a:solidFill>
                    <a:schemeClr val="accent2"/>
                  </a:solidFill>
                  <a:ea typeface="Microsoft YaHei Semibold" panose="020B0402040204020203" pitchFamily="34" charset="-122"/>
                </a:rPr>
                <a:t>My idea:</a:t>
              </a:r>
              <a:endParaRPr kumimoji="1" lang="zh-CN" altLang="en-US" sz="2000" b="1" dirty="0">
                <a:solidFill>
                  <a:schemeClr val="accent2"/>
                </a:solidFill>
                <a:ea typeface="Microsoft YaHei Semibold" panose="020B0402040204020203" pitchFamily="34" charset="-122"/>
              </a:endParaRPr>
            </a:p>
          </p:txBody>
        </p:sp>
        <p:sp>
          <p:nvSpPr>
            <p:cNvPr id="18" name="矩形 17">
              <a:extLst>
                <a:ext uri="{FF2B5EF4-FFF2-40B4-BE49-F238E27FC236}">
                  <a16:creationId xmlns:a16="http://schemas.microsoft.com/office/drawing/2014/main" id="{8ABFB1C4-65D0-5934-E92E-15F931272199}"/>
                </a:ext>
              </a:extLst>
            </p:cNvPr>
            <p:cNvSpPr>
              <a:spLocks noChangeArrowheads="1"/>
            </p:cNvSpPr>
            <p:nvPr/>
          </p:nvSpPr>
          <p:spPr bwMode="auto">
            <a:xfrm>
              <a:off x="2774201" y="2243286"/>
              <a:ext cx="3074703" cy="290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en-US" altLang="zh-CN" sz="1100" b="1" dirty="0">
                <a:solidFill>
                  <a:schemeClr val="tx1">
                    <a:lumMod val="65000"/>
                    <a:lumOff val="35000"/>
                  </a:schemeClr>
                </a:solidFill>
                <a:latin typeface="Microsoft YaHei Semibold" panose="020B0402040204020203" pitchFamily="34" charset="-122"/>
                <a:ea typeface="Microsoft YaHei Semibold" panose="020B0402040204020203" pitchFamily="34" charset="-122"/>
              </a:endParaRPr>
            </a:p>
          </p:txBody>
        </p:sp>
        <p:cxnSp>
          <p:nvCxnSpPr>
            <p:cNvPr id="19" name="直线连接符 49">
              <a:extLst>
                <a:ext uri="{FF2B5EF4-FFF2-40B4-BE49-F238E27FC236}">
                  <a16:creationId xmlns:a16="http://schemas.microsoft.com/office/drawing/2014/main" id="{B0796B46-CB77-ADA5-81AA-C4E32922A431}"/>
                </a:ext>
              </a:extLst>
            </p:cNvPr>
            <p:cNvCxnSpPr>
              <a:cxnSpLocks/>
            </p:cNvCxnSpPr>
            <p:nvPr/>
          </p:nvCxnSpPr>
          <p:spPr>
            <a:xfrm>
              <a:off x="2890640" y="2195271"/>
              <a:ext cx="271944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617103E7-9DD1-ED5E-3922-14AA20F2F7F9}"/>
              </a:ext>
            </a:extLst>
          </p:cNvPr>
          <p:cNvPicPr>
            <a:picLocks noChangeAspect="1"/>
          </p:cNvPicPr>
          <p:nvPr/>
        </p:nvPicPr>
        <p:blipFill>
          <a:blip r:embed="rId2"/>
          <a:stretch>
            <a:fillRect/>
          </a:stretch>
        </p:blipFill>
        <p:spPr>
          <a:xfrm>
            <a:off x="2953671" y="1339696"/>
            <a:ext cx="6284657" cy="5493104"/>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墨迹 6">
                <a:extLst>
                  <a:ext uri="{FF2B5EF4-FFF2-40B4-BE49-F238E27FC236}">
                    <a16:creationId xmlns:a16="http://schemas.microsoft.com/office/drawing/2014/main" id="{0FAE28FA-24FF-689A-BE6A-BBACB44E0740}"/>
                  </a:ext>
                </a:extLst>
              </p14:cNvPr>
              <p14:cNvContentPartPr/>
              <p14:nvPr/>
            </p14:nvContentPartPr>
            <p14:xfrm>
              <a:off x="3271341" y="4086529"/>
              <a:ext cx="5960880" cy="2539080"/>
            </p14:xfrm>
          </p:contentPart>
        </mc:Choice>
        <mc:Fallback>
          <p:pic>
            <p:nvPicPr>
              <p:cNvPr id="7" name="墨迹 6">
                <a:extLst>
                  <a:ext uri="{FF2B5EF4-FFF2-40B4-BE49-F238E27FC236}">
                    <a16:creationId xmlns:a16="http://schemas.microsoft.com/office/drawing/2014/main" id="{0FAE28FA-24FF-689A-BE6A-BBACB44E0740}"/>
                  </a:ext>
                </a:extLst>
              </p:cNvPr>
              <p:cNvPicPr/>
              <p:nvPr/>
            </p:nvPicPr>
            <p:blipFill>
              <a:blip r:embed="rId4"/>
              <a:stretch>
                <a:fillRect/>
              </a:stretch>
            </p:blipFill>
            <p:spPr>
              <a:xfrm>
                <a:off x="3262701" y="4077889"/>
                <a:ext cx="5978520" cy="2556720"/>
              </a:xfrm>
              <a:prstGeom prst="rect">
                <a:avLst/>
              </a:prstGeom>
            </p:spPr>
          </p:pic>
        </mc:Fallback>
      </mc:AlternateContent>
      <p:sp>
        <p:nvSpPr>
          <p:cNvPr id="21" name="文本框 20">
            <a:extLst>
              <a:ext uri="{FF2B5EF4-FFF2-40B4-BE49-F238E27FC236}">
                <a16:creationId xmlns:a16="http://schemas.microsoft.com/office/drawing/2014/main" id="{4BEF3090-729C-7890-781F-F66414F90C1A}"/>
              </a:ext>
            </a:extLst>
          </p:cNvPr>
          <p:cNvSpPr txBox="1"/>
          <p:nvPr/>
        </p:nvSpPr>
        <p:spPr>
          <a:xfrm>
            <a:off x="9238328" y="3871429"/>
            <a:ext cx="2158701" cy="369332"/>
          </a:xfrm>
          <a:prstGeom prst="rect">
            <a:avLst/>
          </a:prstGeom>
          <a:noFill/>
        </p:spPr>
        <p:txBody>
          <a:bodyPr wrap="square" rtlCol="0">
            <a:spAutoFit/>
          </a:bodyPr>
          <a:lstStyle/>
          <a:p>
            <a:r>
              <a:rPr lang="en-US" altLang="zh-CN" dirty="0"/>
              <a:t>End-to-End here</a:t>
            </a:r>
            <a:endParaRPr lang="zh-CN" altLang="en-US" dirty="0"/>
          </a:p>
        </p:txBody>
      </p:sp>
      <p:sp>
        <p:nvSpPr>
          <p:cNvPr id="22" name="文本框 21">
            <a:extLst>
              <a:ext uri="{FF2B5EF4-FFF2-40B4-BE49-F238E27FC236}">
                <a16:creationId xmlns:a16="http://schemas.microsoft.com/office/drawing/2014/main" id="{36CA3AE1-AA64-E154-60A4-75D74E4E232F}"/>
              </a:ext>
            </a:extLst>
          </p:cNvPr>
          <p:cNvSpPr txBox="1"/>
          <p:nvPr/>
        </p:nvSpPr>
        <p:spPr>
          <a:xfrm>
            <a:off x="372522" y="2311425"/>
            <a:ext cx="2898819" cy="923330"/>
          </a:xfrm>
          <a:prstGeom prst="rect">
            <a:avLst/>
          </a:prstGeom>
          <a:noFill/>
        </p:spPr>
        <p:txBody>
          <a:bodyPr wrap="square" rtlCol="0">
            <a:spAutoFit/>
          </a:bodyPr>
          <a:lstStyle/>
          <a:p>
            <a:r>
              <a:rPr lang="en-US" altLang="zh-CN" dirty="0"/>
              <a:t>It seems that we just didn’t make full use of the image information. </a:t>
            </a:r>
            <a:endParaRPr lang="zh-CN" altLang="en-US" dirty="0"/>
          </a:p>
        </p:txBody>
      </p:sp>
      <p:sp>
        <p:nvSpPr>
          <p:cNvPr id="23" name="文本框 22">
            <a:extLst>
              <a:ext uri="{FF2B5EF4-FFF2-40B4-BE49-F238E27FC236}">
                <a16:creationId xmlns:a16="http://schemas.microsoft.com/office/drawing/2014/main" id="{EF14D9E0-A9FB-7000-E57E-264F482AD708}"/>
              </a:ext>
            </a:extLst>
          </p:cNvPr>
          <p:cNvSpPr txBox="1"/>
          <p:nvPr/>
        </p:nvSpPr>
        <p:spPr>
          <a:xfrm>
            <a:off x="293388" y="3505200"/>
            <a:ext cx="2835294" cy="923330"/>
          </a:xfrm>
          <a:prstGeom prst="rect">
            <a:avLst/>
          </a:prstGeom>
          <a:noFill/>
        </p:spPr>
        <p:txBody>
          <a:bodyPr wrap="square" rtlCol="0">
            <a:spAutoFit/>
          </a:bodyPr>
          <a:lstStyle/>
          <a:p>
            <a:r>
              <a:rPr lang="en-US" altLang="zh-CN" dirty="0"/>
              <a:t>What about a well designed fusion added to Bert?</a:t>
            </a:r>
            <a:endParaRPr lang="zh-CN" altLang="en-US" dirty="0"/>
          </a:p>
        </p:txBody>
      </p:sp>
    </p:spTree>
    <p:extLst>
      <p:ext uri="{BB962C8B-B14F-4D97-AF65-F5344CB8AC3E}">
        <p14:creationId xmlns:p14="http://schemas.microsoft.com/office/powerpoint/2010/main" val="2916700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A094B111-C269-A026-EB3B-B5F670EB18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78DDCC99-B4DD-0514-4BAE-B548363376D9}"/>
              </a:ext>
            </a:extLst>
          </p:cNvPr>
          <p:cNvSpPr/>
          <p:nvPr/>
        </p:nvSpPr>
        <p:spPr>
          <a:xfrm>
            <a:off x="4418616" y="3041971"/>
            <a:ext cx="3354765" cy="707886"/>
          </a:xfrm>
          <a:prstGeom prst="rect">
            <a:avLst/>
          </a:prstGeom>
        </p:spPr>
        <p:txBody>
          <a:bodyPr wrap="none">
            <a:spAutoFit/>
          </a:bodyPr>
          <a:lstStyle/>
          <a:p>
            <a:pPr>
              <a:spcAft>
                <a:spcPts val="0"/>
              </a:spcAft>
              <a:defRPr/>
            </a:pPr>
            <a:r>
              <a:rPr lang="zh-CN" altLang="en-US" sz="40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学习内容分享</a:t>
            </a:r>
            <a:endParaRPr lang="zh-CN" altLang="zh-CN" sz="40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a:extLst>
              <a:ext uri="{FF2B5EF4-FFF2-40B4-BE49-F238E27FC236}">
                <a16:creationId xmlns:a16="http://schemas.microsoft.com/office/drawing/2014/main" id="{AE5ED728-9898-0887-FFF0-6722247D4856}"/>
              </a:ext>
            </a:extLst>
          </p:cNvPr>
          <p:cNvGrpSpPr/>
          <p:nvPr/>
        </p:nvGrpSpPr>
        <p:grpSpPr>
          <a:xfrm>
            <a:off x="5543007" y="1494806"/>
            <a:ext cx="1105987" cy="1105987"/>
            <a:chOff x="6530242" y="1948110"/>
            <a:chExt cx="453197" cy="453197"/>
          </a:xfrm>
        </p:grpSpPr>
        <p:sp>
          <p:nvSpPr>
            <p:cNvPr id="4" name="椭圆 3">
              <a:extLst>
                <a:ext uri="{FF2B5EF4-FFF2-40B4-BE49-F238E27FC236}">
                  <a16:creationId xmlns:a16="http://schemas.microsoft.com/office/drawing/2014/main" id="{297BCFD1-F127-4C38-E4AB-3B18B755B463}"/>
                </a:ext>
              </a:extLst>
            </p:cNvPr>
            <p:cNvSpPr/>
            <p:nvPr/>
          </p:nvSpPr>
          <p:spPr>
            <a:xfrm>
              <a:off x="6530242" y="1948110"/>
              <a:ext cx="453197" cy="4531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800"/>
            </a:p>
          </p:txBody>
        </p:sp>
        <p:sp>
          <p:nvSpPr>
            <p:cNvPr id="5" name="文本框 4">
              <a:extLst>
                <a:ext uri="{FF2B5EF4-FFF2-40B4-BE49-F238E27FC236}">
                  <a16:creationId xmlns:a16="http://schemas.microsoft.com/office/drawing/2014/main" id="{E20E552F-9D61-B19C-E70B-0221DECB89ED}"/>
                </a:ext>
              </a:extLst>
            </p:cNvPr>
            <p:cNvSpPr txBox="1"/>
            <p:nvPr/>
          </p:nvSpPr>
          <p:spPr>
            <a:xfrm>
              <a:off x="6613910" y="2014196"/>
              <a:ext cx="285865" cy="340515"/>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04</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grpSp>
      <p:grpSp>
        <p:nvGrpSpPr>
          <p:cNvPr id="8" name="组合 7">
            <a:extLst>
              <a:ext uri="{FF2B5EF4-FFF2-40B4-BE49-F238E27FC236}">
                <a16:creationId xmlns:a16="http://schemas.microsoft.com/office/drawing/2014/main" id="{906A8F87-3624-DC58-2329-BB48ED221117}"/>
              </a:ext>
            </a:extLst>
          </p:cNvPr>
          <p:cNvGrpSpPr/>
          <p:nvPr/>
        </p:nvGrpSpPr>
        <p:grpSpPr>
          <a:xfrm>
            <a:off x="5774726" y="4710324"/>
            <a:ext cx="642547" cy="97971"/>
            <a:chOff x="5774727" y="4882243"/>
            <a:chExt cx="642547" cy="97971"/>
          </a:xfrm>
          <a:solidFill>
            <a:schemeClr val="accent1">
              <a:lumMod val="40000"/>
              <a:lumOff val="60000"/>
            </a:schemeClr>
          </a:solidFill>
        </p:grpSpPr>
        <p:sp>
          <p:nvSpPr>
            <p:cNvPr id="9" name="椭圆 8">
              <a:extLst>
                <a:ext uri="{FF2B5EF4-FFF2-40B4-BE49-F238E27FC236}">
                  <a16:creationId xmlns:a16="http://schemas.microsoft.com/office/drawing/2014/main" id="{94926801-065A-1971-5533-B8FC9982243F}"/>
                </a:ext>
              </a:extLst>
            </p:cNvPr>
            <p:cNvSpPr/>
            <p:nvPr/>
          </p:nvSpPr>
          <p:spPr>
            <a:xfrm>
              <a:off x="5774727" y="4882243"/>
              <a:ext cx="97971" cy="979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01718FF5-1F3A-6CE1-00EB-F1F4923A80EE}"/>
                </a:ext>
              </a:extLst>
            </p:cNvPr>
            <p:cNvSpPr/>
            <p:nvPr/>
          </p:nvSpPr>
          <p:spPr>
            <a:xfrm>
              <a:off x="6047015" y="4882243"/>
              <a:ext cx="97971" cy="979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8DE63ECC-A748-42C6-DF66-23500AD33C55}"/>
                </a:ext>
              </a:extLst>
            </p:cNvPr>
            <p:cNvSpPr/>
            <p:nvPr/>
          </p:nvSpPr>
          <p:spPr>
            <a:xfrm>
              <a:off x="6319303" y="4882243"/>
              <a:ext cx="97971" cy="979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5" name="三角形 14">
            <a:extLst>
              <a:ext uri="{FF2B5EF4-FFF2-40B4-BE49-F238E27FC236}">
                <a16:creationId xmlns:a16="http://schemas.microsoft.com/office/drawing/2014/main" id="{125C5BD6-A609-3FDA-DE40-70583D62A62E}"/>
              </a:ext>
            </a:extLst>
          </p:cNvPr>
          <p:cNvSpPr/>
          <p:nvPr/>
        </p:nvSpPr>
        <p:spPr>
          <a:xfrm>
            <a:off x="0" y="5452604"/>
            <a:ext cx="5747190" cy="1405394"/>
          </a:xfrm>
          <a:prstGeom prst="triangle">
            <a:avLst>
              <a:gd name="adj" fmla="val 0"/>
            </a:avLst>
          </a:prstGeom>
          <a:solidFill>
            <a:srgbClr val="5E8EB9"/>
          </a:solidFill>
          <a:ln>
            <a:noFill/>
          </a:ln>
          <a:effectLst>
            <a:outerShdw blurRad="177800" dist="38100" dir="13500000" algn="br" rotWithShape="0">
              <a:prstClr val="black">
                <a:alpha val="168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三角形 16">
            <a:extLst>
              <a:ext uri="{FF2B5EF4-FFF2-40B4-BE49-F238E27FC236}">
                <a16:creationId xmlns:a16="http://schemas.microsoft.com/office/drawing/2014/main" id="{E4025779-BE09-1C44-45B5-2541EFD47D51}"/>
              </a:ext>
            </a:extLst>
          </p:cNvPr>
          <p:cNvSpPr/>
          <p:nvPr/>
        </p:nvSpPr>
        <p:spPr>
          <a:xfrm flipH="1">
            <a:off x="6468875" y="5452604"/>
            <a:ext cx="5747190" cy="1405394"/>
          </a:xfrm>
          <a:prstGeom prst="triangle">
            <a:avLst>
              <a:gd name="adj" fmla="val 0"/>
            </a:avLst>
          </a:prstGeom>
          <a:solidFill>
            <a:srgbClr val="5E8EB9"/>
          </a:solidFill>
          <a:ln>
            <a:noFill/>
          </a:ln>
          <a:effectLst>
            <a:outerShdw blurRad="177800" dist="38100" dir="13500000" algn="br" rotWithShape="0">
              <a:prstClr val="black">
                <a:alpha val="168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7334D40C-D8B6-8E60-30EC-023B212CA7B8}"/>
              </a:ext>
            </a:extLst>
          </p:cNvPr>
          <p:cNvSpPr txBox="1"/>
          <p:nvPr/>
        </p:nvSpPr>
        <p:spPr>
          <a:xfrm>
            <a:off x="2568317" y="3683614"/>
            <a:ext cx="7055368" cy="369332"/>
          </a:xfrm>
          <a:prstGeom prst="rect">
            <a:avLst/>
          </a:prstGeom>
          <a:noFill/>
        </p:spPr>
        <p:txBody>
          <a:bodyPr wrap="square" rtlCol="0">
            <a:spAutoFit/>
          </a:bodyPr>
          <a:lstStyle/>
          <a:p>
            <a:pPr algn="dist"/>
            <a:r>
              <a:rPr kumimoji="1" lang="en" altLang="zh-CN" spc="300" dirty="0">
                <a:solidFill>
                  <a:schemeClr val="bg1">
                    <a:lumMod val="75000"/>
                  </a:schemeClr>
                </a:solidFill>
              </a:rPr>
              <a:t>RESEARCH RESULTS AND APPLICATIONS</a:t>
            </a:r>
          </a:p>
        </p:txBody>
      </p:sp>
    </p:spTree>
    <p:extLst>
      <p:ext uri="{BB962C8B-B14F-4D97-AF65-F5344CB8AC3E}">
        <p14:creationId xmlns:p14="http://schemas.microsoft.com/office/powerpoint/2010/main" val="1185810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3A0C54FF-E915-C0FC-6C71-E256137A5BA8}"/>
              </a:ext>
            </a:extLst>
          </p:cNvPr>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三角形 19">
            <a:extLst>
              <a:ext uri="{FF2B5EF4-FFF2-40B4-BE49-F238E27FC236}">
                <a16:creationId xmlns:a16="http://schemas.microsoft.com/office/drawing/2014/main" id="{2780350E-8B9D-2A90-C96E-4BDBAAC7420D}"/>
              </a:ext>
            </a:extLst>
          </p:cNvPr>
          <p:cNvSpPr/>
          <p:nvPr/>
        </p:nvSpPr>
        <p:spPr>
          <a:xfrm rot="5400000">
            <a:off x="-2192312" y="2192314"/>
            <a:ext cx="6858002" cy="2473376"/>
          </a:xfrm>
          <a:prstGeom prst="triangle">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三角形 22">
            <a:extLst>
              <a:ext uri="{FF2B5EF4-FFF2-40B4-BE49-F238E27FC236}">
                <a16:creationId xmlns:a16="http://schemas.microsoft.com/office/drawing/2014/main" id="{B92D6F54-96FA-579B-B44D-2B99DB747D52}"/>
              </a:ext>
            </a:extLst>
          </p:cNvPr>
          <p:cNvSpPr/>
          <p:nvPr/>
        </p:nvSpPr>
        <p:spPr>
          <a:xfrm rot="5400000" flipH="1">
            <a:off x="-1450298" y="1450298"/>
            <a:ext cx="6858000" cy="3957402"/>
          </a:xfrm>
          <a:prstGeom prst="triangle">
            <a:avLst>
              <a:gd name="adj" fmla="val 0"/>
            </a:avLst>
          </a:prstGeom>
          <a:solidFill>
            <a:srgbClr val="5E8EB9"/>
          </a:solidFill>
          <a:ln>
            <a:noFill/>
          </a:ln>
          <a:effectLst>
            <a:outerShdw blurRad="177800" dist="38100" dir="13500000" algn="br" rotWithShape="0">
              <a:prstClr val="black">
                <a:alpha val="168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F213F30A-2B9E-828C-0754-AC1F99B61A77}"/>
              </a:ext>
            </a:extLst>
          </p:cNvPr>
          <p:cNvSpPr/>
          <p:nvPr/>
        </p:nvSpPr>
        <p:spPr>
          <a:xfrm>
            <a:off x="6289825" y="2377419"/>
            <a:ext cx="3934833" cy="461665"/>
          </a:xfrm>
          <a:prstGeom prst="rect">
            <a:avLst/>
          </a:prstGeom>
        </p:spPr>
        <p:txBody>
          <a:bodyPr wrap="square">
            <a:spAutoFit/>
          </a:bodyPr>
          <a:lstStyle/>
          <a:p>
            <a:pPr>
              <a:spcAft>
                <a:spcPts val="0"/>
              </a:spcAft>
              <a:defRPr/>
            </a:pPr>
            <a:r>
              <a:rPr lang="zh-CN" altLang="en-US" sz="24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绪论</a:t>
            </a:r>
            <a:endParaRPr lang="zh-CN" altLang="zh-CN" sz="24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4">
            <a:extLst>
              <a:ext uri="{FF2B5EF4-FFF2-40B4-BE49-F238E27FC236}">
                <a16:creationId xmlns:a16="http://schemas.microsoft.com/office/drawing/2014/main" id="{46CCE9B7-F217-5C76-1DB3-BA5306A5E6BF}"/>
              </a:ext>
            </a:extLst>
          </p:cNvPr>
          <p:cNvGrpSpPr/>
          <p:nvPr/>
        </p:nvGrpSpPr>
        <p:grpSpPr>
          <a:xfrm>
            <a:off x="5578650" y="2314511"/>
            <a:ext cx="553997" cy="553997"/>
            <a:chOff x="4749801" y="1661440"/>
            <a:chExt cx="553997" cy="553997"/>
          </a:xfrm>
        </p:grpSpPr>
        <p:sp>
          <p:nvSpPr>
            <p:cNvPr id="2" name="文本框 1">
              <a:extLst>
                <a:ext uri="{FF2B5EF4-FFF2-40B4-BE49-F238E27FC236}">
                  <a16:creationId xmlns:a16="http://schemas.microsoft.com/office/drawing/2014/main" id="{97C2023B-278D-6CAC-7A2E-F5D136300BAE}"/>
                </a:ext>
              </a:extLst>
            </p:cNvPr>
            <p:cNvSpPr txBox="1"/>
            <p:nvPr/>
          </p:nvSpPr>
          <p:spPr>
            <a:xfrm>
              <a:off x="4812638" y="1725711"/>
              <a:ext cx="428322" cy="461665"/>
            </a:xfrm>
            <a:prstGeom prst="rect">
              <a:avLst/>
            </a:prstGeom>
            <a:noFill/>
          </p:spPr>
          <p:txBody>
            <a:bodyPr wrap="none" rtlCol="0">
              <a:spAutoFit/>
            </a:bodyPr>
            <a:lstStyle/>
            <a:p>
              <a:r>
                <a:rPr kumimoji="1" lang="en-US" altLang="zh-CN" sz="2400" dirty="0">
                  <a:solidFill>
                    <a:srgbClr val="5E8EB9"/>
                  </a:solidFill>
                  <a:latin typeface="Bebas Neue" panose="020B0606020202050201" pitchFamily="34" charset="0"/>
                </a:rPr>
                <a:t>01</a:t>
              </a:r>
              <a:endParaRPr kumimoji="1" lang="zh-CN" altLang="en-US" sz="2400" dirty="0">
                <a:solidFill>
                  <a:srgbClr val="5E8EB9"/>
                </a:solidFill>
                <a:latin typeface="Bebas Neue" panose="020B0606020202050201" pitchFamily="34" charset="0"/>
              </a:endParaRPr>
            </a:p>
          </p:txBody>
        </p:sp>
        <p:sp>
          <p:nvSpPr>
            <p:cNvPr id="3" name="椭圆 2">
              <a:extLst>
                <a:ext uri="{FF2B5EF4-FFF2-40B4-BE49-F238E27FC236}">
                  <a16:creationId xmlns:a16="http://schemas.microsoft.com/office/drawing/2014/main" id="{F54FF70C-4CC8-C85E-BB5B-7EDC65822664}"/>
                </a:ext>
              </a:extLst>
            </p:cNvPr>
            <p:cNvSpPr/>
            <p:nvPr/>
          </p:nvSpPr>
          <p:spPr>
            <a:xfrm>
              <a:off x="4749801" y="1661440"/>
              <a:ext cx="553997" cy="553997"/>
            </a:xfrm>
            <a:prstGeom prst="ellipse">
              <a:avLst/>
            </a:prstGeom>
            <a:noFill/>
            <a:ln>
              <a:solidFill>
                <a:srgbClr val="5E8E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a16="http://schemas.microsoft.com/office/drawing/2014/main" id="{833D4F10-09E6-400F-2B9C-DEDAFC00A4BB}"/>
              </a:ext>
            </a:extLst>
          </p:cNvPr>
          <p:cNvSpPr/>
          <p:nvPr/>
        </p:nvSpPr>
        <p:spPr>
          <a:xfrm>
            <a:off x="6289826" y="3105945"/>
            <a:ext cx="3730945" cy="461665"/>
          </a:xfrm>
          <a:prstGeom prst="rect">
            <a:avLst/>
          </a:prstGeom>
        </p:spPr>
        <p:txBody>
          <a:bodyPr wrap="square">
            <a:spAutoFit/>
          </a:bodyPr>
          <a:lstStyle/>
          <a:p>
            <a:pPr>
              <a:spcAft>
                <a:spcPts val="0"/>
              </a:spcAft>
              <a:defRPr/>
            </a:pPr>
            <a:r>
              <a:rPr lang="zh-CN" altLang="en-US" sz="24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课题分析</a:t>
            </a:r>
            <a:endParaRPr lang="zh-CN" altLang="zh-CN" sz="24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5" name="组合 24">
            <a:extLst>
              <a:ext uri="{FF2B5EF4-FFF2-40B4-BE49-F238E27FC236}">
                <a16:creationId xmlns:a16="http://schemas.microsoft.com/office/drawing/2014/main" id="{DAB186A8-56C7-D3FE-8C9E-8F91F2E433F3}"/>
              </a:ext>
            </a:extLst>
          </p:cNvPr>
          <p:cNvGrpSpPr/>
          <p:nvPr/>
        </p:nvGrpSpPr>
        <p:grpSpPr>
          <a:xfrm>
            <a:off x="5578650" y="3047223"/>
            <a:ext cx="553997" cy="553997"/>
            <a:chOff x="4749801" y="1661440"/>
            <a:chExt cx="553997" cy="553997"/>
          </a:xfrm>
        </p:grpSpPr>
        <p:sp>
          <p:nvSpPr>
            <p:cNvPr id="29" name="文本框 28">
              <a:extLst>
                <a:ext uri="{FF2B5EF4-FFF2-40B4-BE49-F238E27FC236}">
                  <a16:creationId xmlns:a16="http://schemas.microsoft.com/office/drawing/2014/main" id="{2123C60D-595D-3E85-200F-072A2F393F62}"/>
                </a:ext>
              </a:extLst>
            </p:cNvPr>
            <p:cNvSpPr txBox="1"/>
            <p:nvPr/>
          </p:nvSpPr>
          <p:spPr>
            <a:xfrm>
              <a:off x="4812638" y="1725711"/>
              <a:ext cx="428322" cy="461665"/>
            </a:xfrm>
            <a:prstGeom prst="rect">
              <a:avLst/>
            </a:prstGeom>
            <a:noFill/>
          </p:spPr>
          <p:txBody>
            <a:bodyPr wrap="none" rtlCol="0">
              <a:spAutoFit/>
            </a:bodyPr>
            <a:lstStyle/>
            <a:p>
              <a:r>
                <a:rPr kumimoji="1" lang="en-US" altLang="zh-CN" sz="2400" dirty="0">
                  <a:solidFill>
                    <a:srgbClr val="5E8EB9"/>
                  </a:solidFill>
                  <a:latin typeface="Bebas Neue" panose="020B0606020202050201" pitchFamily="34" charset="0"/>
                </a:rPr>
                <a:t>02</a:t>
              </a:r>
              <a:endParaRPr kumimoji="1" lang="zh-CN" altLang="en-US" sz="2400" dirty="0">
                <a:solidFill>
                  <a:srgbClr val="5E8EB9"/>
                </a:solidFill>
                <a:latin typeface="Bebas Neue" panose="020B0606020202050201" pitchFamily="34" charset="0"/>
              </a:endParaRPr>
            </a:p>
          </p:txBody>
        </p:sp>
        <p:sp>
          <p:nvSpPr>
            <p:cNvPr id="30" name="椭圆 29">
              <a:extLst>
                <a:ext uri="{FF2B5EF4-FFF2-40B4-BE49-F238E27FC236}">
                  <a16:creationId xmlns:a16="http://schemas.microsoft.com/office/drawing/2014/main" id="{57D245C0-B8A3-01FB-530F-D6101906CCCF}"/>
                </a:ext>
              </a:extLst>
            </p:cNvPr>
            <p:cNvSpPr/>
            <p:nvPr/>
          </p:nvSpPr>
          <p:spPr>
            <a:xfrm>
              <a:off x="4749801" y="1661440"/>
              <a:ext cx="553997" cy="553997"/>
            </a:xfrm>
            <a:prstGeom prst="ellipse">
              <a:avLst/>
            </a:prstGeom>
            <a:noFill/>
            <a:ln>
              <a:solidFill>
                <a:srgbClr val="5E8E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4" name="矩形 13">
            <a:extLst>
              <a:ext uri="{FF2B5EF4-FFF2-40B4-BE49-F238E27FC236}">
                <a16:creationId xmlns:a16="http://schemas.microsoft.com/office/drawing/2014/main" id="{E0F80C1C-1A17-9A8A-B8F1-D0ED90A24996}"/>
              </a:ext>
            </a:extLst>
          </p:cNvPr>
          <p:cNvSpPr/>
          <p:nvPr/>
        </p:nvSpPr>
        <p:spPr>
          <a:xfrm>
            <a:off x="6289826" y="3834471"/>
            <a:ext cx="4702641" cy="461665"/>
          </a:xfrm>
          <a:prstGeom prst="rect">
            <a:avLst/>
          </a:prstGeom>
        </p:spPr>
        <p:txBody>
          <a:bodyPr wrap="square">
            <a:spAutoFit/>
          </a:bodyPr>
          <a:lstStyle/>
          <a:p>
            <a:pPr>
              <a:spcAft>
                <a:spcPts val="0"/>
              </a:spcAft>
              <a:defRPr/>
            </a:pPr>
            <a:r>
              <a:rPr lang="zh-CN" altLang="en-US" sz="24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实验结果与分析</a:t>
            </a:r>
            <a:endParaRPr lang="zh-CN" altLang="zh-CN" sz="24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1" name="组合 30">
            <a:extLst>
              <a:ext uri="{FF2B5EF4-FFF2-40B4-BE49-F238E27FC236}">
                <a16:creationId xmlns:a16="http://schemas.microsoft.com/office/drawing/2014/main" id="{FC3ABF18-D2E2-528F-F64F-1C5CA2101199}"/>
              </a:ext>
            </a:extLst>
          </p:cNvPr>
          <p:cNvGrpSpPr/>
          <p:nvPr/>
        </p:nvGrpSpPr>
        <p:grpSpPr>
          <a:xfrm>
            <a:off x="5578650" y="3779935"/>
            <a:ext cx="553997" cy="553997"/>
            <a:chOff x="4749801" y="1661440"/>
            <a:chExt cx="553997" cy="553997"/>
          </a:xfrm>
        </p:grpSpPr>
        <p:sp>
          <p:nvSpPr>
            <p:cNvPr id="32" name="文本框 31">
              <a:extLst>
                <a:ext uri="{FF2B5EF4-FFF2-40B4-BE49-F238E27FC236}">
                  <a16:creationId xmlns:a16="http://schemas.microsoft.com/office/drawing/2014/main" id="{40FEB583-5D9D-A750-E683-6028B04A7E99}"/>
                </a:ext>
              </a:extLst>
            </p:cNvPr>
            <p:cNvSpPr txBox="1"/>
            <p:nvPr/>
          </p:nvSpPr>
          <p:spPr>
            <a:xfrm>
              <a:off x="4812638" y="1725711"/>
              <a:ext cx="428322" cy="461665"/>
            </a:xfrm>
            <a:prstGeom prst="rect">
              <a:avLst/>
            </a:prstGeom>
            <a:noFill/>
          </p:spPr>
          <p:txBody>
            <a:bodyPr wrap="none" rtlCol="0">
              <a:spAutoFit/>
            </a:bodyPr>
            <a:lstStyle/>
            <a:p>
              <a:r>
                <a:rPr kumimoji="1" lang="en-US" altLang="zh-CN" sz="2400" dirty="0">
                  <a:solidFill>
                    <a:srgbClr val="5E8EB9"/>
                  </a:solidFill>
                  <a:latin typeface="Bebas Neue" panose="020B0606020202050201" pitchFamily="34" charset="0"/>
                </a:rPr>
                <a:t>03</a:t>
              </a:r>
              <a:endParaRPr kumimoji="1" lang="zh-CN" altLang="en-US" sz="2400" dirty="0">
                <a:solidFill>
                  <a:srgbClr val="5E8EB9"/>
                </a:solidFill>
                <a:latin typeface="Bebas Neue" panose="020B0606020202050201" pitchFamily="34" charset="0"/>
              </a:endParaRPr>
            </a:p>
          </p:txBody>
        </p:sp>
        <p:sp>
          <p:nvSpPr>
            <p:cNvPr id="33" name="椭圆 32">
              <a:extLst>
                <a:ext uri="{FF2B5EF4-FFF2-40B4-BE49-F238E27FC236}">
                  <a16:creationId xmlns:a16="http://schemas.microsoft.com/office/drawing/2014/main" id="{1678C6DF-0B14-A3E1-2971-6152C1A97BF7}"/>
                </a:ext>
              </a:extLst>
            </p:cNvPr>
            <p:cNvSpPr/>
            <p:nvPr/>
          </p:nvSpPr>
          <p:spPr>
            <a:xfrm>
              <a:off x="4749801" y="1661440"/>
              <a:ext cx="553997" cy="553997"/>
            </a:xfrm>
            <a:prstGeom prst="ellipse">
              <a:avLst/>
            </a:prstGeom>
            <a:noFill/>
            <a:ln>
              <a:solidFill>
                <a:srgbClr val="5E8E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9" name="矩形 18">
            <a:extLst>
              <a:ext uri="{FF2B5EF4-FFF2-40B4-BE49-F238E27FC236}">
                <a16:creationId xmlns:a16="http://schemas.microsoft.com/office/drawing/2014/main" id="{B2867CF9-96CC-B66D-EECB-C3575FAB3D19}"/>
              </a:ext>
            </a:extLst>
          </p:cNvPr>
          <p:cNvSpPr/>
          <p:nvPr/>
        </p:nvSpPr>
        <p:spPr>
          <a:xfrm>
            <a:off x="6289826" y="4562997"/>
            <a:ext cx="3730945" cy="461665"/>
          </a:xfrm>
          <a:prstGeom prst="rect">
            <a:avLst/>
          </a:prstGeom>
        </p:spPr>
        <p:txBody>
          <a:bodyPr wrap="square">
            <a:spAutoFit/>
          </a:bodyPr>
          <a:lstStyle/>
          <a:p>
            <a:pPr>
              <a:spcAft>
                <a:spcPts val="0"/>
              </a:spcAft>
              <a:defRPr/>
            </a:pPr>
            <a:r>
              <a:rPr lang="zh-CN" altLang="en-US" sz="24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学习内容分享</a:t>
            </a:r>
            <a:endParaRPr lang="zh-CN" altLang="zh-CN" sz="24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4" name="组合 33">
            <a:extLst>
              <a:ext uri="{FF2B5EF4-FFF2-40B4-BE49-F238E27FC236}">
                <a16:creationId xmlns:a16="http://schemas.microsoft.com/office/drawing/2014/main" id="{CA4FFC4E-05F8-E1F6-46F5-D46D71880BAC}"/>
              </a:ext>
            </a:extLst>
          </p:cNvPr>
          <p:cNvGrpSpPr/>
          <p:nvPr/>
        </p:nvGrpSpPr>
        <p:grpSpPr>
          <a:xfrm>
            <a:off x="5578650" y="4512647"/>
            <a:ext cx="553997" cy="553997"/>
            <a:chOff x="4749801" y="1661440"/>
            <a:chExt cx="553997" cy="553997"/>
          </a:xfrm>
        </p:grpSpPr>
        <p:sp>
          <p:nvSpPr>
            <p:cNvPr id="35" name="文本框 34">
              <a:extLst>
                <a:ext uri="{FF2B5EF4-FFF2-40B4-BE49-F238E27FC236}">
                  <a16:creationId xmlns:a16="http://schemas.microsoft.com/office/drawing/2014/main" id="{669A79C8-A627-69CA-C0A7-506FA19D4746}"/>
                </a:ext>
              </a:extLst>
            </p:cNvPr>
            <p:cNvSpPr txBox="1"/>
            <p:nvPr/>
          </p:nvSpPr>
          <p:spPr>
            <a:xfrm>
              <a:off x="4812638" y="1725711"/>
              <a:ext cx="428322" cy="461665"/>
            </a:xfrm>
            <a:prstGeom prst="rect">
              <a:avLst/>
            </a:prstGeom>
            <a:noFill/>
          </p:spPr>
          <p:txBody>
            <a:bodyPr wrap="none" rtlCol="0">
              <a:spAutoFit/>
            </a:bodyPr>
            <a:lstStyle/>
            <a:p>
              <a:r>
                <a:rPr kumimoji="1" lang="en-US" altLang="zh-CN" sz="2400" dirty="0">
                  <a:solidFill>
                    <a:srgbClr val="5E8EB9"/>
                  </a:solidFill>
                  <a:latin typeface="Bebas Neue" panose="020B0606020202050201" pitchFamily="34" charset="0"/>
                </a:rPr>
                <a:t>04</a:t>
              </a:r>
              <a:endParaRPr kumimoji="1" lang="zh-CN" altLang="en-US" sz="2400" dirty="0">
                <a:solidFill>
                  <a:srgbClr val="5E8EB9"/>
                </a:solidFill>
                <a:latin typeface="Bebas Neue" panose="020B0606020202050201" pitchFamily="34" charset="0"/>
              </a:endParaRPr>
            </a:p>
          </p:txBody>
        </p:sp>
        <p:sp>
          <p:nvSpPr>
            <p:cNvPr id="36" name="椭圆 35">
              <a:extLst>
                <a:ext uri="{FF2B5EF4-FFF2-40B4-BE49-F238E27FC236}">
                  <a16:creationId xmlns:a16="http://schemas.microsoft.com/office/drawing/2014/main" id="{9E4CFFBB-78CC-D41E-39FE-339766658F2C}"/>
                </a:ext>
              </a:extLst>
            </p:cNvPr>
            <p:cNvSpPr/>
            <p:nvPr/>
          </p:nvSpPr>
          <p:spPr>
            <a:xfrm>
              <a:off x="4749801" y="1661440"/>
              <a:ext cx="553997" cy="553997"/>
            </a:xfrm>
            <a:prstGeom prst="ellipse">
              <a:avLst/>
            </a:prstGeom>
            <a:noFill/>
            <a:ln>
              <a:solidFill>
                <a:srgbClr val="5E8E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4" name="矩形 23">
            <a:extLst>
              <a:ext uri="{FF2B5EF4-FFF2-40B4-BE49-F238E27FC236}">
                <a16:creationId xmlns:a16="http://schemas.microsoft.com/office/drawing/2014/main" id="{238574D3-A765-872E-2A6D-E32C73918B7C}"/>
              </a:ext>
            </a:extLst>
          </p:cNvPr>
          <p:cNvSpPr/>
          <p:nvPr/>
        </p:nvSpPr>
        <p:spPr>
          <a:xfrm>
            <a:off x="6289826" y="5291523"/>
            <a:ext cx="2937306" cy="461665"/>
          </a:xfrm>
          <a:prstGeom prst="rect">
            <a:avLst/>
          </a:prstGeom>
        </p:spPr>
        <p:txBody>
          <a:bodyPr wrap="square">
            <a:spAutoFit/>
          </a:bodyPr>
          <a:lstStyle/>
          <a:p>
            <a:pPr>
              <a:spcAft>
                <a:spcPts val="0"/>
              </a:spcAft>
              <a:defRPr/>
            </a:pPr>
            <a:r>
              <a:rPr lang="zh-CN" altLang="en-US" sz="24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总结与展望</a:t>
            </a:r>
            <a:endParaRPr lang="zh-CN" altLang="zh-CN" sz="24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7" name="组合 36">
            <a:extLst>
              <a:ext uri="{FF2B5EF4-FFF2-40B4-BE49-F238E27FC236}">
                <a16:creationId xmlns:a16="http://schemas.microsoft.com/office/drawing/2014/main" id="{87B4BC43-ED9B-067B-BAC9-BD5E2EF73396}"/>
              </a:ext>
            </a:extLst>
          </p:cNvPr>
          <p:cNvGrpSpPr/>
          <p:nvPr/>
        </p:nvGrpSpPr>
        <p:grpSpPr>
          <a:xfrm>
            <a:off x="5578650" y="5245358"/>
            <a:ext cx="553997" cy="553997"/>
            <a:chOff x="4749801" y="1661440"/>
            <a:chExt cx="553997" cy="553997"/>
          </a:xfrm>
        </p:grpSpPr>
        <p:sp>
          <p:nvSpPr>
            <p:cNvPr id="38" name="文本框 37">
              <a:extLst>
                <a:ext uri="{FF2B5EF4-FFF2-40B4-BE49-F238E27FC236}">
                  <a16:creationId xmlns:a16="http://schemas.microsoft.com/office/drawing/2014/main" id="{25DA4CFD-C373-362F-C009-8394D23B49A9}"/>
                </a:ext>
              </a:extLst>
            </p:cNvPr>
            <p:cNvSpPr txBox="1"/>
            <p:nvPr/>
          </p:nvSpPr>
          <p:spPr>
            <a:xfrm>
              <a:off x="4812638" y="1725711"/>
              <a:ext cx="428322" cy="461665"/>
            </a:xfrm>
            <a:prstGeom prst="rect">
              <a:avLst/>
            </a:prstGeom>
            <a:noFill/>
          </p:spPr>
          <p:txBody>
            <a:bodyPr wrap="none" rtlCol="0">
              <a:spAutoFit/>
            </a:bodyPr>
            <a:lstStyle/>
            <a:p>
              <a:r>
                <a:rPr kumimoji="1" lang="en-US" altLang="zh-CN" sz="2400" dirty="0">
                  <a:solidFill>
                    <a:srgbClr val="5E8EB9"/>
                  </a:solidFill>
                  <a:latin typeface="Bebas Neue" panose="020B0606020202050201" pitchFamily="34" charset="0"/>
                </a:rPr>
                <a:t>05</a:t>
              </a:r>
              <a:endParaRPr kumimoji="1" lang="zh-CN" altLang="en-US" sz="2400" dirty="0">
                <a:solidFill>
                  <a:srgbClr val="5E8EB9"/>
                </a:solidFill>
                <a:latin typeface="Bebas Neue" panose="020B0606020202050201" pitchFamily="34" charset="0"/>
              </a:endParaRPr>
            </a:p>
          </p:txBody>
        </p:sp>
        <p:sp>
          <p:nvSpPr>
            <p:cNvPr id="39" name="椭圆 38">
              <a:extLst>
                <a:ext uri="{FF2B5EF4-FFF2-40B4-BE49-F238E27FC236}">
                  <a16:creationId xmlns:a16="http://schemas.microsoft.com/office/drawing/2014/main" id="{0CBF9731-6C4C-5613-0BFD-01E9299247F7}"/>
                </a:ext>
              </a:extLst>
            </p:cNvPr>
            <p:cNvSpPr/>
            <p:nvPr/>
          </p:nvSpPr>
          <p:spPr>
            <a:xfrm>
              <a:off x="4749801" y="1661440"/>
              <a:ext cx="553997" cy="553997"/>
            </a:xfrm>
            <a:prstGeom prst="ellipse">
              <a:avLst/>
            </a:prstGeom>
            <a:noFill/>
            <a:ln>
              <a:solidFill>
                <a:srgbClr val="5E8E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文本框 7">
            <a:extLst>
              <a:ext uri="{FF2B5EF4-FFF2-40B4-BE49-F238E27FC236}">
                <a16:creationId xmlns:a16="http://schemas.microsoft.com/office/drawing/2014/main" id="{0E94531F-C17F-06AF-FCCF-69B9AE628196}"/>
              </a:ext>
            </a:extLst>
          </p:cNvPr>
          <p:cNvSpPr txBox="1"/>
          <p:nvPr/>
        </p:nvSpPr>
        <p:spPr>
          <a:xfrm>
            <a:off x="3342655" y="619743"/>
            <a:ext cx="1762021" cy="1107996"/>
          </a:xfrm>
          <a:prstGeom prst="rect">
            <a:avLst/>
          </a:prstGeom>
          <a:noFill/>
        </p:spPr>
        <p:txBody>
          <a:bodyPr wrap="none" rtlCol="0">
            <a:spAutoFit/>
          </a:bodyPr>
          <a:lstStyle/>
          <a:p>
            <a:r>
              <a:rPr kumimoji="1" lang="en-US" altLang="zh-CN" sz="6600" dirty="0">
                <a:solidFill>
                  <a:srgbClr val="5E8EB9"/>
                </a:solidFill>
                <a:latin typeface="Bebas Neue" panose="020B0606020202050201" pitchFamily="34" charset="0"/>
              </a:rPr>
              <a:t>C</a:t>
            </a:r>
            <a:r>
              <a:rPr kumimoji="1" lang="en-US" altLang="zh-CN" sz="3600" dirty="0">
                <a:solidFill>
                  <a:srgbClr val="5E8EB9"/>
                </a:solidFill>
                <a:latin typeface="Bebas Neue" panose="020B0606020202050201" pitchFamily="34" charset="0"/>
              </a:rPr>
              <a:t>ONTENTS</a:t>
            </a:r>
            <a:endParaRPr kumimoji="1" lang="zh-CN" altLang="en-US" sz="3600" dirty="0">
              <a:solidFill>
                <a:srgbClr val="5E8EB9"/>
              </a:solidFill>
              <a:latin typeface="Bebas Neue" panose="020B0606020202050201" pitchFamily="34" charset="0"/>
            </a:endParaRPr>
          </a:p>
        </p:txBody>
      </p:sp>
      <p:sp>
        <p:nvSpPr>
          <p:cNvPr id="40" name="矩形 39">
            <a:extLst>
              <a:ext uri="{FF2B5EF4-FFF2-40B4-BE49-F238E27FC236}">
                <a16:creationId xmlns:a16="http://schemas.microsoft.com/office/drawing/2014/main" id="{29F2D151-CD5E-0D93-EA43-FEF43DA4F7AE}"/>
              </a:ext>
            </a:extLst>
          </p:cNvPr>
          <p:cNvSpPr/>
          <p:nvPr/>
        </p:nvSpPr>
        <p:spPr>
          <a:xfrm>
            <a:off x="4278393" y="1467482"/>
            <a:ext cx="826283" cy="461665"/>
          </a:xfrm>
          <a:prstGeom prst="rect">
            <a:avLst/>
          </a:prstGeom>
        </p:spPr>
        <p:txBody>
          <a:bodyPr wrap="square">
            <a:spAutoFit/>
          </a:bodyPr>
          <a:lstStyle/>
          <a:p>
            <a:pPr>
              <a:spcAft>
                <a:spcPts val="0"/>
              </a:spcAft>
              <a:defRPr/>
            </a:pPr>
            <a:r>
              <a:rPr lang="zh-CN" altLang="en-US" sz="2400" b="1" kern="100" spc="120" dirty="0">
                <a:solidFill>
                  <a:schemeClr val="bg1">
                    <a:lumMod val="85000"/>
                  </a:schemeClr>
                </a:solidFill>
                <a:latin typeface="微软雅黑" panose="020B0503020204020204" pitchFamily="34" charset="-122"/>
                <a:ea typeface="微软雅黑" panose="020B0503020204020204" pitchFamily="34" charset="-122"/>
                <a:cs typeface="Times New Roman" panose="02020603050405020304" pitchFamily="18" charset="0"/>
              </a:rPr>
              <a:t>目录</a:t>
            </a:r>
            <a:endParaRPr lang="zh-CN" altLang="zh-CN" sz="2400" b="1" kern="100" spc="120" dirty="0">
              <a:solidFill>
                <a:schemeClr val="bg1">
                  <a:lumMod val="8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3" name="直线连接符 12">
            <a:extLst>
              <a:ext uri="{FF2B5EF4-FFF2-40B4-BE49-F238E27FC236}">
                <a16:creationId xmlns:a16="http://schemas.microsoft.com/office/drawing/2014/main" id="{223ED7D0-5B53-E909-848D-49300BF88EEF}"/>
              </a:ext>
            </a:extLst>
          </p:cNvPr>
          <p:cNvCxnSpPr>
            <a:cxnSpLocks/>
          </p:cNvCxnSpPr>
          <p:nvPr/>
        </p:nvCxnSpPr>
        <p:spPr>
          <a:xfrm>
            <a:off x="5137927" y="1823465"/>
            <a:ext cx="619334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385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291265"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04</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学习内容分享</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112638" y="890529"/>
            <a:ext cx="4688462"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RESULTS AND APPLICATIONS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7309716A-C03C-5E88-5949-1967431C1F4C}"/>
              </a:ext>
            </a:extLst>
          </p:cNvPr>
          <p:cNvSpPr txBox="1"/>
          <p:nvPr/>
        </p:nvSpPr>
        <p:spPr>
          <a:xfrm>
            <a:off x="4294647" y="1701434"/>
            <a:ext cx="6794147" cy="1046440"/>
          </a:xfrm>
          <a:prstGeom prst="rect">
            <a:avLst/>
          </a:prstGeom>
          <a:noFill/>
        </p:spPr>
        <p:txBody>
          <a:bodyPr wrap="square">
            <a:spAutoFit/>
          </a:bodyPr>
          <a:lstStyle/>
          <a:p>
            <a:r>
              <a:rPr lang="en-US" altLang="zh-CN" sz="2000" b="1" i="0" dirty="0">
                <a:solidFill>
                  <a:srgbClr val="111111"/>
                </a:solidFill>
                <a:effectLst/>
                <a:latin typeface="Helvetica" panose="020B0604020202020204" pitchFamily="34" charset="0"/>
              </a:rPr>
              <a:t>Distributional Semantics Hypothesis</a:t>
            </a:r>
          </a:p>
          <a:p>
            <a:r>
              <a:rPr lang="en-US" altLang="zh-CN" sz="2400" b="0" i="0" dirty="0">
                <a:solidFill>
                  <a:schemeClr val="accent1"/>
                </a:solidFill>
                <a:effectLst/>
                <a:latin typeface="Comic Neue"/>
              </a:rPr>
              <a:t>Words</a:t>
            </a:r>
            <a:r>
              <a:rPr lang="en-US" altLang="zh-CN" b="0" i="0" dirty="0">
                <a:solidFill>
                  <a:srgbClr val="111111"/>
                </a:solidFill>
                <a:effectLst/>
                <a:latin typeface="Comic Neue"/>
              </a:rPr>
              <a:t> </a:t>
            </a:r>
            <a:r>
              <a:rPr lang="en-US" altLang="zh-CN" dirty="0">
                <a:solidFill>
                  <a:srgbClr val="111111"/>
                </a:solidFill>
                <a:latin typeface="Helvetica" panose="020B0604020202020204" pitchFamily="34" charset="0"/>
              </a:rPr>
              <a:t>which frequently appear in similar contexts have similar meaning</a:t>
            </a:r>
            <a:endParaRPr lang="zh-CN" altLang="en-US" dirty="0">
              <a:solidFill>
                <a:srgbClr val="111111"/>
              </a:solidFill>
              <a:latin typeface="Helvetica" panose="020B0604020202020204" pitchFamily="34" charset="0"/>
            </a:endParaRPr>
          </a:p>
        </p:txBody>
      </p:sp>
      <p:sp>
        <p:nvSpPr>
          <p:cNvPr id="13" name="文本框 12">
            <a:extLst>
              <a:ext uri="{FF2B5EF4-FFF2-40B4-BE49-F238E27FC236}">
                <a16:creationId xmlns:a16="http://schemas.microsoft.com/office/drawing/2014/main" id="{A843B643-4FE9-2B96-7267-39FDCB11602A}"/>
              </a:ext>
            </a:extLst>
          </p:cNvPr>
          <p:cNvSpPr txBox="1"/>
          <p:nvPr/>
        </p:nvSpPr>
        <p:spPr>
          <a:xfrm>
            <a:off x="291265" y="2967335"/>
            <a:ext cx="2523653" cy="923330"/>
          </a:xfrm>
          <a:prstGeom prst="rect">
            <a:avLst/>
          </a:prstGeom>
          <a:noFill/>
        </p:spPr>
        <p:txBody>
          <a:bodyPr wrap="square">
            <a:spAutoFit/>
          </a:bodyPr>
          <a:lstStyle/>
          <a:p>
            <a:pPr algn="just"/>
            <a:r>
              <a:rPr lang="en-US" altLang="zh-CN" b="0" i="0" dirty="0">
                <a:solidFill>
                  <a:schemeClr val="accent2">
                    <a:lumMod val="75000"/>
                  </a:schemeClr>
                </a:solidFill>
                <a:effectLst/>
                <a:latin typeface="Helvetica" panose="020B0604020202020204" pitchFamily="34" charset="0"/>
              </a:rPr>
              <a:t>Count-Based Methods</a:t>
            </a:r>
          </a:p>
          <a:p>
            <a:br>
              <a:rPr lang="en-US" altLang="zh-CN" dirty="0"/>
            </a:br>
            <a:endParaRPr lang="zh-CN" altLang="en-US" dirty="0"/>
          </a:p>
        </p:txBody>
      </p:sp>
      <p:pic>
        <p:nvPicPr>
          <p:cNvPr id="6146" name="Picture 2">
            <a:extLst>
              <a:ext uri="{FF2B5EF4-FFF2-40B4-BE49-F238E27FC236}">
                <a16:creationId xmlns:a16="http://schemas.microsoft.com/office/drawing/2014/main" id="{C6DC8B7C-98D7-CE1E-D0E8-0B3B6528A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1292"/>
            <a:ext cx="5441576" cy="232188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a:extLst>
              <a:ext uri="{FF2B5EF4-FFF2-40B4-BE49-F238E27FC236}">
                <a16:creationId xmlns:a16="http://schemas.microsoft.com/office/drawing/2014/main" id="{F30F8231-4ABB-FF82-0365-97B99086ECCF}"/>
              </a:ext>
            </a:extLst>
          </p:cNvPr>
          <p:cNvGrpSpPr/>
          <p:nvPr/>
        </p:nvGrpSpPr>
        <p:grpSpPr>
          <a:xfrm>
            <a:off x="200056" y="1280869"/>
            <a:ext cx="3072061" cy="1575978"/>
            <a:chOff x="4305417" y="1784949"/>
            <a:chExt cx="4374339" cy="1905067"/>
          </a:xfrm>
        </p:grpSpPr>
        <p:sp>
          <p:nvSpPr>
            <p:cNvPr id="17" name="矩形 3">
              <a:extLst>
                <a:ext uri="{FF2B5EF4-FFF2-40B4-BE49-F238E27FC236}">
                  <a16:creationId xmlns:a16="http://schemas.microsoft.com/office/drawing/2014/main" id="{8D40D325-3673-880D-6792-12531E3C018A}"/>
                </a:ext>
              </a:extLst>
            </p:cNvPr>
            <p:cNvSpPr/>
            <p:nvPr/>
          </p:nvSpPr>
          <p:spPr>
            <a:xfrm>
              <a:off x="4900420" y="2204506"/>
              <a:ext cx="3779336" cy="1377317"/>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9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mn-ea"/>
              </a:endParaRPr>
            </a:p>
          </p:txBody>
        </p:sp>
        <p:sp>
          <p:nvSpPr>
            <p:cNvPr id="18" name="直角三角形 2">
              <a:extLst>
                <a:ext uri="{FF2B5EF4-FFF2-40B4-BE49-F238E27FC236}">
                  <a16:creationId xmlns:a16="http://schemas.microsoft.com/office/drawing/2014/main" id="{4A7CEEE0-B0A3-6C37-67B0-FAB15F039B56}"/>
                </a:ext>
              </a:extLst>
            </p:cNvPr>
            <p:cNvSpPr/>
            <p:nvPr/>
          </p:nvSpPr>
          <p:spPr>
            <a:xfrm rot="17117050" flipH="1">
              <a:off x="4907991" y="2678040"/>
              <a:ext cx="1039933" cy="984020"/>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bg1">
                <a:lumMod val="65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mn-ea"/>
              </a:endParaRPr>
            </a:p>
          </p:txBody>
        </p:sp>
        <p:sp>
          <p:nvSpPr>
            <p:cNvPr id="21" name="任意多边形 13">
              <a:extLst>
                <a:ext uri="{FF2B5EF4-FFF2-40B4-BE49-F238E27FC236}">
                  <a16:creationId xmlns:a16="http://schemas.microsoft.com/office/drawing/2014/main" id="{F04B62D3-7CA2-1E67-FE53-0CCD31A1B56C}"/>
                </a:ext>
              </a:extLst>
            </p:cNvPr>
            <p:cNvSpPr/>
            <p:nvPr/>
          </p:nvSpPr>
          <p:spPr>
            <a:xfrm>
              <a:off x="4305417" y="1784949"/>
              <a:ext cx="1735931" cy="1027510"/>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2"/>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mn-ea"/>
              </a:endParaRPr>
            </a:p>
          </p:txBody>
        </p:sp>
      </p:grpSp>
      <p:sp>
        <p:nvSpPr>
          <p:cNvPr id="12" name="文本框 11">
            <a:extLst>
              <a:ext uri="{FF2B5EF4-FFF2-40B4-BE49-F238E27FC236}">
                <a16:creationId xmlns:a16="http://schemas.microsoft.com/office/drawing/2014/main" id="{FD69BF00-9BD6-D4FF-4E38-3BA461BFBE8A}"/>
              </a:ext>
            </a:extLst>
          </p:cNvPr>
          <p:cNvSpPr txBox="1"/>
          <p:nvPr/>
        </p:nvSpPr>
        <p:spPr>
          <a:xfrm>
            <a:off x="1332279" y="2039988"/>
            <a:ext cx="2010822" cy="369332"/>
          </a:xfrm>
          <a:prstGeom prst="rect">
            <a:avLst/>
          </a:prstGeom>
          <a:noFill/>
        </p:spPr>
        <p:txBody>
          <a:bodyPr wrap="square" rtlCol="0">
            <a:spAutoFit/>
          </a:bodyPr>
          <a:lstStyle/>
          <a:p>
            <a:r>
              <a:rPr lang="en-US" altLang="zh-CN" b="1" u="sng" dirty="0">
                <a:solidFill>
                  <a:schemeClr val="accent2">
                    <a:lumMod val="75000"/>
                  </a:schemeClr>
                </a:solidFill>
              </a:rPr>
              <a:t>WordEmbedding</a:t>
            </a:r>
            <a:endParaRPr lang="zh-CN" altLang="en-US" b="1" u="sng" dirty="0">
              <a:solidFill>
                <a:schemeClr val="accent2">
                  <a:lumMod val="75000"/>
                </a:schemeClr>
              </a:solidFill>
            </a:endParaRPr>
          </a:p>
        </p:txBody>
      </p:sp>
      <p:sp>
        <p:nvSpPr>
          <p:cNvPr id="25" name="文本框 24">
            <a:extLst>
              <a:ext uri="{FF2B5EF4-FFF2-40B4-BE49-F238E27FC236}">
                <a16:creationId xmlns:a16="http://schemas.microsoft.com/office/drawing/2014/main" id="{48FF5422-0C7B-6CBD-68F8-2D120CCBD7D1}"/>
              </a:ext>
            </a:extLst>
          </p:cNvPr>
          <p:cNvSpPr txBox="1"/>
          <p:nvPr/>
        </p:nvSpPr>
        <p:spPr>
          <a:xfrm>
            <a:off x="5598370" y="3105834"/>
            <a:ext cx="6109446" cy="646331"/>
          </a:xfrm>
          <a:prstGeom prst="rect">
            <a:avLst/>
          </a:prstGeom>
          <a:noFill/>
        </p:spPr>
        <p:txBody>
          <a:bodyPr wrap="square">
            <a:spAutoFit/>
          </a:bodyPr>
          <a:lstStyle/>
          <a:p>
            <a:r>
              <a:rPr lang="en-US" altLang="zh-CN" b="0" i="0" u="sng" dirty="0">
                <a:solidFill>
                  <a:srgbClr val="111111"/>
                </a:solidFill>
                <a:effectLst/>
                <a:latin typeface="Comic Neue"/>
              </a:rPr>
              <a:t>Main idea</a:t>
            </a:r>
            <a:r>
              <a:rPr lang="en-US" altLang="zh-CN" b="0" i="0" dirty="0">
                <a:solidFill>
                  <a:srgbClr val="111111"/>
                </a:solidFill>
                <a:effectLst/>
                <a:latin typeface="Comic Neue"/>
              </a:rPr>
              <a:t>: We have to put information about contexts into word vectors</a:t>
            </a:r>
            <a:endParaRPr lang="zh-CN" altLang="en-US" dirty="0"/>
          </a:p>
        </p:txBody>
      </p:sp>
      <p:sp>
        <p:nvSpPr>
          <p:cNvPr id="27" name="文本框 26">
            <a:extLst>
              <a:ext uri="{FF2B5EF4-FFF2-40B4-BE49-F238E27FC236}">
                <a16:creationId xmlns:a16="http://schemas.microsoft.com/office/drawing/2014/main" id="{ECF752A1-C288-100B-00E2-C93D687C4759}"/>
              </a:ext>
            </a:extLst>
          </p:cNvPr>
          <p:cNvSpPr txBox="1"/>
          <p:nvPr/>
        </p:nvSpPr>
        <p:spPr>
          <a:xfrm>
            <a:off x="5598370" y="3909519"/>
            <a:ext cx="6109446" cy="4801314"/>
          </a:xfrm>
          <a:prstGeom prst="rect">
            <a:avLst/>
          </a:prstGeom>
          <a:noFill/>
        </p:spPr>
        <p:txBody>
          <a:bodyPr wrap="square">
            <a:spAutoFit/>
          </a:bodyPr>
          <a:lstStyle/>
          <a:p>
            <a:pPr algn="just"/>
            <a:r>
              <a:rPr lang="en-US" altLang="zh-CN" b="0" i="0" dirty="0">
                <a:solidFill>
                  <a:srgbClr val="111111"/>
                </a:solidFill>
                <a:effectLst/>
                <a:latin typeface="Helvetica" panose="020B0604020202020204" pitchFamily="34" charset="0"/>
              </a:rPr>
              <a:t>Count-based methods take this idea quite literally:</a:t>
            </a:r>
          </a:p>
          <a:p>
            <a:pPr algn="just"/>
            <a:r>
              <a:rPr lang="en-US" altLang="zh-CN" b="0" i="0" u="sng" dirty="0">
                <a:solidFill>
                  <a:srgbClr val="111111"/>
                </a:solidFill>
                <a:effectLst/>
                <a:latin typeface="Comic Neue"/>
              </a:rPr>
              <a:t>How</a:t>
            </a:r>
            <a:r>
              <a:rPr lang="en-US" altLang="zh-CN" b="0" i="0" dirty="0">
                <a:solidFill>
                  <a:srgbClr val="111111"/>
                </a:solidFill>
                <a:effectLst/>
                <a:latin typeface="Comic Neue"/>
              </a:rPr>
              <a:t>: Put this information </a:t>
            </a:r>
            <a:r>
              <a:rPr lang="en-US" altLang="zh-CN" b="1" i="0" dirty="0">
                <a:solidFill>
                  <a:srgbClr val="111111"/>
                </a:solidFill>
                <a:effectLst/>
                <a:latin typeface="Comic Neue"/>
              </a:rPr>
              <a:t>manually</a:t>
            </a:r>
            <a:r>
              <a:rPr lang="en-US" altLang="zh-CN" b="0" i="0" dirty="0">
                <a:solidFill>
                  <a:srgbClr val="111111"/>
                </a:solidFill>
                <a:effectLst/>
                <a:latin typeface="Comic Neue"/>
              </a:rPr>
              <a:t> based on global corpus statistics.</a:t>
            </a:r>
          </a:p>
          <a:p>
            <a:pPr algn="just"/>
            <a:endParaRPr lang="en-US" altLang="zh-CN" dirty="0">
              <a:solidFill>
                <a:srgbClr val="111111"/>
              </a:solidFill>
              <a:latin typeface="Comic Neue"/>
            </a:endParaRPr>
          </a:p>
          <a:p>
            <a:pPr algn="just"/>
            <a:r>
              <a:rPr lang="en-US" altLang="zh-CN" b="0" i="0" dirty="0">
                <a:solidFill>
                  <a:srgbClr val="111111"/>
                </a:solidFill>
                <a:effectLst/>
                <a:latin typeface="Comic Neue"/>
              </a:rPr>
              <a:t>Here are some methods to model the </a:t>
            </a:r>
            <a:r>
              <a:rPr lang="en-US" altLang="zh-CN" b="0" i="0" dirty="0">
                <a:solidFill>
                  <a:srgbClr val="111111"/>
                </a:solidFill>
                <a:effectLst/>
                <a:latin typeface="Helvetica" panose="020B0604020202020204" pitchFamily="34" charset="0"/>
              </a:rPr>
              <a:t>association</a:t>
            </a:r>
            <a:r>
              <a:rPr lang="en-US" altLang="zh-CN" b="0" i="0" dirty="0">
                <a:solidFill>
                  <a:srgbClr val="111111"/>
                </a:solidFill>
                <a:effectLst/>
                <a:latin typeface="Comic Neue"/>
              </a:rPr>
              <a:t>:</a:t>
            </a:r>
          </a:p>
          <a:p>
            <a:pPr marL="342900" indent="-342900" algn="just">
              <a:buFont typeface="+mj-lt"/>
              <a:buAutoNum type="arabicPeriod"/>
            </a:pPr>
            <a:r>
              <a:rPr lang="en-US" altLang="zh-CN" dirty="0">
                <a:solidFill>
                  <a:srgbClr val="111111"/>
                </a:solidFill>
                <a:latin typeface="Comic Neue"/>
              </a:rPr>
              <a:t> Co-</a:t>
            </a:r>
            <a:r>
              <a:rPr lang="en-US" altLang="zh-CN" dirty="0" err="1">
                <a:solidFill>
                  <a:srgbClr val="111111"/>
                </a:solidFill>
                <a:latin typeface="Comic Neue"/>
              </a:rPr>
              <a:t>Occurence</a:t>
            </a:r>
            <a:r>
              <a:rPr lang="en-US" altLang="zh-CN" dirty="0">
                <a:solidFill>
                  <a:srgbClr val="111111"/>
                </a:solidFill>
                <a:latin typeface="Comic Neue"/>
              </a:rPr>
              <a:t> Counts</a:t>
            </a:r>
          </a:p>
          <a:p>
            <a:pPr marL="342900" indent="-342900" algn="just">
              <a:buFont typeface="+mj-lt"/>
              <a:buAutoNum type="arabicPeriod"/>
            </a:pPr>
            <a:r>
              <a:rPr lang="fr-FR" altLang="zh-CN" dirty="0">
                <a:solidFill>
                  <a:srgbClr val="111111"/>
                </a:solidFill>
                <a:latin typeface="Comic Neue"/>
              </a:rPr>
              <a:t>Positive Pointwise Mutual Information (PPMI)</a:t>
            </a:r>
          </a:p>
          <a:p>
            <a:pPr marL="342900" indent="-342900" algn="just">
              <a:buFont typeface="+mj-lt"/>
              <a:buAutoNum type="arabicPeriod"/>
            </a:pPr>
            <a:r>
              <a:rPr lang="en-US" altLang="zh-CN" dirty="0">
                <a:solidFill>
                  <a:srgbClr val="111111"/>
                </a:solidFill>
                <a:latin typeface="Comic Neue"/>
              </a:rPr>
              <a:t>Latent Semantic Analysis (LSA): Understanding Documents</a:t>
            </a:r>
          </a:p>
          <a:p>
            <a:br>
              <a:rPr lang="en-US" altLang="zh-CN" dirty="0"/>
            </a:br>
            <a:endParaRPr lang="fr-FR" altLang="zh-CN" dirty="0">
              <a:solidFill>
                <a:srgbClr val="111111"/>
              </a:solidFill>
              <a:latin typeface="Comic Neue"/>
            </a:endParaRPr>
          </a:p>
          <a:p>
            <a:pPr marL="342900" indent="-342900" algn="just">
              <a:buFont typeface="+mj-lt"/>
              <a:buAutoNum type="arabicPeriod"/>
            </a:pPr>
            <a:endParaRPr lang="fr-FR" altLang="zh-CN" b="0" i="0" dirty="0">
              <a:solidFill>
                <a:srgbClr val="111111"/>
              </a:solidFill>
              <a:effectLst/>
              <a:latin typeface="Helvetica" panose="020B0604020202020204" pitchFamily="34" charset="0"/>
            </a:endParaRPr>
          </a:p>
          <a:p>
            <a:br>
              <a:rPr lang="fr-FR" altLang="zh-CN" dirty="0"/>
            </a:br>
            <a:endParaRPr lang="en-US" altLang="zh-CN" b="0" i="0" dirty="0">
              <a:solidFill>
                <a:srgbClr val="111111"/>
              </a:solidFill>
              <a:effectLst/>
              <a:latin typeface="Helvetica" panose="020B0604020202020204" pitchFamily="34" charset="0"/>
            </a:endParaRPr>
          </a:p>
          <a:p>
            <a:br>
              <a:rPr lang="en-US" altLang="zh-CN" dirty="0"/>
            </a:br>
            <a:endParaRPr lang="en-US" altLang="zh-CN" b="0" i="0" dirty="0">
              <a:solidFill>
                <a:srgbClr val="111111"/>
              </a:solidFill>
              <a:effectLst/>
              <a:latin typeface="Comic Neue"/>
            </a:endParaRPr>
          </a:p>
          <a:p>
            <a:br>
              <a:rPr lang="en-US" altLang="zh-CN" dirty="0"/>
            </a:br>
            <a:endParaRPr lang="zh-CN" altLang="en-US" dirty="0"/>
          </a:p>
        </p:txBody>
      </p:sp>
    </p:spTree>
    <p:extLst>
      <p:ext uri="{BB962C8B-B14F-4D97-AF65-F5344CB8AC3E}">
        <p14:creationId xmlns:p14="http://schemas.microsoft.com/office/powerpoint/2010/main" val="3409958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291265"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04</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学习内容分享</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112638" y="890529"/>
            <a:ext cx="4688462"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RESULTS AND APPLICATIONS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9AF778D7-12F6-BE6A-6F44-97C243D8DBBD}"/>
              </a:ext>
            </a:extLst>
          </p:cNvPr>
          <p:cNvSpPr txBox="1"/>
          <p:nvPr/>
        </p:nvSpPr>
        <p:spPr>
          <a:xfrm>
            <a:off x="419894" y="1585187"/>
            <a:ext cx="2523653" cy="923330"/>
          </a:xfrm>
          <a:prstGeom prst="rect">
            <a:avLst/>
          </a:prstGeom>
          <a:noFill/>
        </p:spPr>
        <p:txBody>
          <a:bodyPr wrap="square">
            <a:spAutoFit/>
          </a:bodyPr>
          <a:lstStyle/>
          <a:p>
            <a:pPr algn="just"/>
            <a:r>
              <a:rPr lang="en-US" altLang="zh-CN" b="0" i="0" dirty="0">
                <a:solidFill>
                  <a:schemeClr val="accent2">
                    <a:lumMod val="75000"/>
                  </a:schemeClr>
                </a:solidFill>
                <a:effectLst/>
                <a:latin typeface="Helvetica" panose="020B0604020202020204" pitchFamily="34" charset="0"/>
              </a:rPr>
              <a:t>Word2Vec</a:t>
            </a:r>
          </a:p>
          <a:p>
            <a:br>
              <a:rPr lang="en-US" altLang="zh-CN" dirty="0"/>
            </a:br>
            <a:endParaRPr lang="zh-CN" altLang="en-US" dirty="0"/>
          </a:p>
        </p:txBody>
      </p:sp>
      <p:pic>
        <p:nvPicPr>
          <p:cNvPr id="9" name="图片 8">
            <a:extLst>
              <a:ext uri="{FF2B5EF4-FFF2-40B4-BE49-F238E27FC236}">
                <a16:creationId xmlns:a16="http://schemas.microsoft.com/office/drawing/2014/main" id="{B7393B66-2C5B-4F21-6734-ED529200BDC7}"/>
              </a:ext>
            </a:extLst>
          </p:cNvPr>
          <p:cNvPicPr>
            <a:picLocks noChangeAspect="1"/>
          </p:cNvPicPr>
          <p:nvPr/>
        </p:nvPicPr>
        <p:blipFill>
          <a:blip r:embed="rId2"/>
          <a:stretch>
            <a:fillRect/>
          </a:stretch>
        </p:blipFill>
        <p:spPr>
          <a:xfrm>
            <a:off x="839788" y="1932741"/>
            <a:ext cx="3237706" cy="4408791"/>
          </a:xfrm>
          <a:prstGeom prst="rect">
            <a:avLst/>
          </a:prstGeom>
        </p:spPr>
      </p:pic>
      <p:pic>
        <p:nvPicPr>
          <p:cNvPr id="11" name="图片 10">
            <a:extLst>
              <a:ext uri="{FF2B5EF4-FFF2-40B4-BE49-F238E27FC236}">
                <a16:creationId xmlns:a16="http://schemas.microsoft.com/office/drawing/2014/main" id="{F0EBF1C0-11B0-4E5E-4442-8A98FAF340AB}"/>
              </a:ext>
            </a:extLst>
          </p:cNvPr>
          <p:cNvPicPr>
            <a:picLocks noChangeAspect="1"/>
          </p:cNvPicPr>
          <p:nvPr/>
        </p:nvPicPr>
        <p:blipFill>
          <a:blip r:embed="rId3"/>
          <a:stretch>
            <a:fillRect/>
          </a:stretch>
        </p:blipFill>
        <p:spPr>
          <a:xfrm>
            <a:off x="5067723" y="2001065"/>
            <a:ext cx="3237706" cy="4340467"/>
          </a:xfrm>
          <a:prstGeom prst="rect">
            <a:avLst/>
          </a:prstGeom>
        </p:spPr>
      </p:pic>
      <p:sp>
        <p:nvSpPr>
          <p:cNvPr id="12" name="文本框 11">
            <a:extLst>
              <a:ext uri="{FF2B5EF4-FFF2-40B4-BE49-F238E27FC236}">
                <a16:creationId xmlns:a16="http://schemas.microsoft.com/office/drawing/2014/main" id="{3EC8D2ED-4517-448D-0DE5-86A2D68D4847}"/>
              </a:ext>
            </a:extLst>
          </p:cNvPr>
          <p:cNvSpPr txBox="1"/>
          <p:nvPr/>
        </p:nvSpPr>
        <p:spPr>
          <a:xfrm>
            <a:off x="8681947" y="3270297"/>
            <a:ext cx="3394780" cy="1200329"/>
          </a:xfrm>
          <a:prstGeom prst="rect">
            <a:avLst/>
          </a:prstGeom>
          <a:noFill/>
        </p:spPr>
        <p:txBody>
          <a:bodyPr wrap="square" rtlCol="0">
            <a:spAutoFit/>
          </a:bodyPr>
          <a:lstStyle/>
          <a:p>
            <a:r>
              <a:rPr lang="en-US" altLang="zh-CN" dirty="0"/>
              <a:t>The detailed models are quite simple, I will not introduce them here, but I’m going to talk about deeper understanding.</a:t>
            </a:r>
            <a:endParaRPr lang="zh-CN" altLang="en-US" dirty="0"/>
          </a:p>
        </p:txBody>
      </p:sp>
    </p:spTree>
    <p:extLst>
      <p:ext uri="{BB962C8B-B14F-4D97-AF65-F5344CB8AC3E}">
        <p14:creationId xmlns:p14="http://schemas.microsoft.com/office/powerpoint/2010/main" val="2789638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291265"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04</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学习内容分享</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112638" y="890529"/>
            <a:ext cx="4688462"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RESULTS AND APPLICATIONS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5B1F979-37E0-B0C3-F0F5-147541624604}"/>
              </a:ext>
            </a:extLst>
          </p:cNvPr>
          <p:cNvSpPr txBox="1"/>
          <p:nvPr/>
        </p:nvSpPr>
        <p:spPr>
          <a:xfrm>
            <a:off x="215152" y="1424046"/>
            <a:ext cx="9619130" cy="1231106"/>
          </a:xfrm>
          <a:prstGeom prst="rect">
            <a:avLst/>
          </a:prstGeom>
          <a:noFill/>
        </p:spPr>
        <p:txBody>
          <a:bodyPr wrap="square">
            <a:spAutoFit/>
          </a:bodyPr>
          <a:lstStyle/>
          <a:p>
            <a:r>
              <a:rPr lang="zh-CN" altLang="en-US" sz="2000" b="1" dirty="0">
                <a:solidFill>
                  <a:schemeClr val="accent2">
                    <a:lumMod val="75000"/>
                  </a:schemeClr>
                </a:solidFill>
              </a:rPr>
              <a:t>Improvement Motivation</a:t>
            </a:r>
          </a:p>
          <a:p>
            <a:endParaRPr lang="zh-CN" altLang="en-US" dirty="0"/>
          </a:p>
          <a:p>
            <a:r>
              <a:rPr lang="zh-CN" altLang="en-US" dirty="0"/>
              <a:t>Note that the summation over |V| is computationally huge! Any update we do or evaluation of the objective function would take O(|V|) time which if we recall is in the millions.</a:t>
            </a:r>
          </a:p>
        </p:txBody>
      </p:sp>
      <p:pic>
        <p:nvPicPr>
          <p:cNvPr id="16" name="图片 15">
            <a:extLst>
              <a:ext uri="{FF2B5EF4-FFF2-40B4-BE49-F238E27FC236}">
                <a16:creationId xmlns:a16="http://schemas.microsoft.com/office/drawing/2014/main" id="{DB36CB89-627B-326A-FD76-BA2D216F9864}"/>
              </a:ext>
            </a:extLst>
          </p:cNvPr>
          <p:cNvPicPr>
            <a:picLocks noChangeAspect="1"/>
          </p:cNvPicPr>
          <p:nvPr/>
        </p:nvPicPr>
        <p:blipFill>
          <a:blip r:embed="rId2"/>
          <a:stretch>
            <a:fillRect/>
          </a:stretch>
        </p:blipFill>
        <p:spPr>
          <a:xfrm>
            <a:off x="280138" y="4123237"/>
            <a:ext cx="5258698" cy="2621433"/>
          </a:xfrm>
          <a:prstGeom prst="rect">
            <a:avLst/>
          </a:prstGeom>
        </p:spPr>
      </p:pic>
      <p:sp>
        <p:nvSpPr>
          <p:cNvPr id="18" name="文本框 17">
            <a:extLst>
              <a:ext uri="{FF2B5EF4-FFF2-40B4-BE49-F238E27FC236}">
                <a16:creationId xmlns:a16="http://schemas.microsoft.com/office/drawing/2014/main" id="{4AA38932-25E4-F3BB-B39D-04EA317918EC}"/>
              </a:ext>
            </a:extLst>
          </p:cNvPr>
          <p:cNvSpPr txBox="1"/>
          <p:nvPr/>
        </p:nvSpPr>
        <p:spPr>
          <a:xfrm>
            <a:off x="291265" y="2065162"/>
            <a:ext cx="5573766" cy="2308324"/>
          </a:xfrm>
          <a:prstGeom prst="rect">
            <a:avLst/>
          </a:prstGeom>
          <a:noFill/>
        </p:spPr>
        <p:txBody>
          <a:bodyPr wrap="square">
            <a:spAutoFit/>
          </a:bodyPr>
          <a:lstStyle/>
          <a:p>
            <a:endParaRPr lang="zh-CN" altLang="en-US" dirty="0"/>
          </a:p>
          <a:p>
            <a:endParaRPr lang="zh-CN" altLang="en-US" dirty="0"/>
          </a:p>
          <a:p>
            <a:endParaRPr lang="en-US" altLang="zh-CN" b="1" dirty="0"/>
          </a:p>
          <a:p>
            <a:r>
              <a:rPr lang="zh-CN" altLang="en-US" b="1" dirty="0"/>
              <a:t>Negative Sampling</a:t>
            </a:r>
            <a:endParaRPr lang="zh-CN" altLang="en-US" dirty="0"/>
          </a:p>
          <a:p>
            <a:r>
              <a:rPr lang="zh-CN" altLang="en-US" dirty="0"/>
              <a:t>- context vectors not for all words, but only with a subset of K "negative" examples</a:t>
            </a:r>
          </a:p>
          <a:p>
            <a:r>
              <a:rPr lang="zh-CN" altLang="en-US" dirty="0"/>
              <a:t>- New Objective function using sigmoid</a:t>
            </a:r>
          </a:p>
          <a:p>
            <a:endParaRPr lang="zh-CN" altLang="en-US" dirty="0"/>
          </a:p>
        </p:txBody>
      </p:sp>
      <p:sp>
        <p:nvSpPr>
          <p:cNvPr id="20" name="文本框 19">
            <a:extLst>
              <a:ext uri="{FF2B5EF4-FFF2-40B4-BE49-F238E27FC236}">
                <a16:creationId xmlns:a16="http://schemas.microsoft.com/office/drawing/2014/main" id="{3CF67ABA-414A-5B25-7A11-655BCD470B33}"/>
              </a:ext>
            </a:extLst>
          </p:cNvPr>
          <p:cNvSpPr txBox="1"/>
          <p:nvPr/>
        </p:nvSpPr>
        <p:spPr>
          <a:xfrm>
            <a:off x="5941144" y="2814278"/>
            <a:ext cx="6096000" cy="2308324"/>
          </a:xfrm>
          <a:prstGeom prst="rect">
            <a:avLst/>
          </a:prstGeom>
          <a:noFill/>
        </p:spPr>
        <p:txBody>
          <a:bodyPr wrap="square">
            <a:spAutoFit/>
          </a:bodyPr>
          <a:lstStyle/>
          <a:p>
            <a:pPr algn="l"/>
            <a:r>
              <a:rPr lang="en-US" altLang="zh-CN" b="1" i="0" dirty="0">
                <a:solidFill>
                  <a:srgbClr val="333333"/>
                </a:solidFill>
                <a:effectLst/>
                <a:latin typeface="Open Sans" panose="020B0606030504020204" pitchFamily="34" charset="0"/>
              </a:rPr>
              <a:t>Hierarchical </a:t>
            </a:r>
            <a:r>
              <a:rPr lang="en-US" altLang="zh-CN" b="1" i="0" dirty="0" err="1">
                <a:solidFill>
                  <a:srgbClr val="333333"/>
                </a:solidFill>
                <a:effectLst/>
                <a:latin typeface="Open Sans" panose="020B0606030504020204" pitchFamily="34" charset="0"/>
              </a:rPr>
              <a:t>Softmax</a:t>
            </a:r>
            <a:endParaRPr lang="en-US" altLang="zh-CN" b="1" i="0" dirty="0">
              <a:solidFill>
                <a:srgbClr val="333333"/>
              </a:solidFill>
              <a:effectLst/>
              <a:latin typeface="Open Sans" panose="020B0606030504020204" pitchFamily="34" charset="0"/>
            </a:endParaRPr>
          </a:p>
          <a:p>
            <a:r>
              <a:rPr lang="en-US" altLang="zh-CN" dirty="0"/>
              <a:t>Hierarchical </a:t>
            </a:r>
            <a:r>
              <a:rPr lang="en-US" altLang="zh-CN" dirty="0" err="1"/>
              <a:t>Softmax</a:t>
            </a:r>
            <a:r>
              <a:rPr lang="en-US" altLang="zh-CN" dirty="0"/>
              <a:t> uses a binary tree where leaves are the words. The probability of a word cost becomes O(log(|V|)) instead of O(|V|) being the output word is defined as the probability of a random walk from the root to that word’s leaf. Computational </a:t>
            </a:r>
          </a:p>
          <a:p>
            <a:br>
              <a:rPr lang="en-US" altLang="zh-CN" dirty="0"/>
            </a:br>
            <a:endParaRPr lang="zh-CN" altLang="en-US" dirty="0"/>
          </a:p>
        </p:txBody>
      </p:sp>
      <p:pic>
        <p:nvPicPr>
          <p:cNvPr id="24" name="图片 23">
            <a:extLst>
              <a:ext uri="{FF2B5EF4-FFF2-40B4-BE49-F238E27FC236}">
                <a16:creationId xmlns:a16="http://schemas.microsoft.com/office/drawing/2014/main" id="{32A49B0A-1813-3624-82C7-333C63E91FE9}"/>
              </a:ext>
            </a:extLst>
          </p:cNvPr>
          <p:cNvPicPr>
            <a:picLocks noChangeAspect="1"/>
          </p:cNvPicPr>
          <p:nvPr/>
        </p:nvPicPr>
        <p:blipFill>
          <a:blip r:embed="rId3"/>
          <a:stretch>
            <a:fillRect/>
          </a:stretch>
        </p:blipFill>
        <p:spPr>
          <a:xfrm>
            <a:off x="7415888" y="4517705"/>
            <a:ext cx="3978253" cy="2161228"/>
          </a:xfrm>
          <a:prstGeom prst="rect">
            <a:avLst/>
          </a:prstGeom>
        </p:spPr>
      </p:pic>
      <p:pic>
        <p:nvPicPr>
          <p:cNvPr id="26" name="图片 25">
            <a:extLst>
              <a:ext uri="{FF2B5EF4-FFF2-40B4-BE49-F238E27FC236}">
                <a16:creationId xmlns:a16="http://schemas.microsoft.com/office/drawing/2014/main" id="{EF945739-2EA3-B8BC-BA7F-90F2A96C9F9C}"/>
              </a:ext>
            </a:extLst>
          </p:cNvPr>
          <p:cNvPicPr>
            <a:picLocks noChangeAspect="1"/>
          </p:cNvPicPr>
          <p:nvPr/>
        </p:nvPicPr>
        <p:blipFill>
          <a:blip r:embed="rId4"/>
          <a:stretch>
            <a:fillRect/>
          </a:stretch>
        </p:blipFill>
        <p:spPr>
          <a:xfrm>
            <a:off x="6923945" y="1324649"/>
            <a:ext cx="4130398" cy="746825"/>
          </a:xfrm>
          <a:prstGeom prst="rect">
            <a:avLst/>
          </a:prstGeom>
        </p:spPr>
      </p:pic>
    </p:spTree>
    <p:extLst>
      <p:ext uri="{BB962C8B-B14F-4D97-AF65-F5344CB8AC3E}">
        <p14:creationId xmlns:p14="http://schemas.microsoft.com/office/powerpoint/2010/main" val="1550792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291265"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04</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学习内容分享</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112638" y="890529"/>
            <a:ext cx="4688462"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RESULTS AND APPLICATIONS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19A12651-8154-ACAB-4DC8-B61BD342DA27}"/>
              </a:ext>
            </a:extLst>
          </p:cNvPr>
          <p:cNvSpPr txBox="1"/>
          <p:nvPr/>
        </p:nvSpPr>
        <p:spPr>
          <a:xfrm>
            <a:off x="291265" y="1579537"/>
            <a:ext cx="8030096" cy="461665"/>
          </a:xfrm>
          <a:prstGeom prst="rect">
            <a:avLst/>
          </a:prstGeom>
          <a:noFill/>
        </p:spPr>
        <p:txBody>
          <a:bodyPr wrap="square" rtlCol="0">
            <a:spAutoFit/>
          </a:bodyPr>
          <a:lstStyle/>
          <a:p>
            <a:r>
              <a:rPr lang="en-US" altLang="zh-CN" sz="2400" b="1" dirty="0">
                <a:solidFill>
                  <a:schemeClr val="accent2">
                    <a:lumMod val="75000"/>
                  </a:schemeClr>
                </a:solidFill>
              </a:rPr>
              <a:t>My understanding: The intuition from t-SNE</a:t>
            </a:r>
          </a:p>
        </p:txBody>
      </p:sp>
      <p:sp>
        <p:nvSpPr>
          <p:cNvPr id="9" name="文本框 8">
            <a:extLst>
              <a:ext uri="{FF2B5EF4-FFF2-40B4-BE49-F238E27FC236}">
                <a16:creationId xmlns:a16="http://schemas.microsoft.com/office/drawing/2014/main" id="{2056BED8-057C-12F5-077D-74D1AE929D1F}"/>
              </a:ext>
            </a:extLst>
          </p:cNvPr>
          <p:cNvSpPr txBox="1"/>
          <p:nvPr/>
        </p:nvSpPr>
        <p:spPr>
          <a:xfrm>
            <a:off x="291265" y="1944640"/>
            <a:ext cx="10173148" cy="984885"/>
          </a:xfrm>
          <a:prstGeom prst="rect">
            <a:avLst/>
          </a:prstGeom>
          <a:noFill/>
        </p:spPr>
        <p:txBody>
          <a:bodyPr wrap="square">
            <a:spAutoFit/>
          </a:bodyPr>
          <a:lstStyle/>
          <a:p>
            <a:endParaRPr lang="zh-CN" altLang="en-US" dirty="0"/>
          </a:p>
          <a:p>
            <a:r>
              <a:rPr lang="zh-CN" altLang="en-US" sz="2000" b="1" dirty="0">
                <a:solidFill>
                  <a:schemeClr val="tx1">
                    <a:lumMod val="65000"/>
                    <a:lumOff val="35000"/>
                  </a:schemeClr>
                </a:solidFill>
                <a:ea typeface="Microsoft YaHei Semibold" panose="020B0402040204020203" pitchFamily="34" charset="-122"/>
              </a:rPr>
              <a:t>In fact, we are constructing a dimension reduction method that builds in our insights(distributional hypothesis).</a:t>
            </a:r>
          </a:p>
        </p:txBody>
      </p:sp>
      <p:sp>
        <p:nvSpPr>
          <p:cNvPr id="11" name="文本框 10">
            <a:extLst>
              <a:ext uri="{FF2B5EF4-FFF2-40B4-BE49-F238E27FC236}">
                <a16:creationId xmlns:a16="http://schemas.microsoft.com/office/drawing/2014/main" id="{8B0632EB-3777-EBEF-671A-4167885CCF48}"/>
              </a:ext>
            </a:extLst>
          </p:cNvPr>
          <p:cNvSpPr txBox="1"/>
          <p:nvPr/>
        </p:nvSpPr>
        <p:spPr>
          <a:xfrm>
            <a:off x="253612" y="3105149"/>
            <a:ext cx="10174942" cy="2862322"/>
          </a:xfrm>
          <a:prstGeom prst="rect">
            <a:avLst/>
          </a:prstGeom>
          <a:noFill/>
        </p:spPr>
        <p:txBody>
          <a:bodyPr wrap="square">
            <a:spAutoFit/>
          </a:bodyPr>
          <a:lstStyle/>
          <a:p>
            <a:r>
              <a:rPr lang="zh-CN" altLang="en-US" dirty="0"/>
              <a:t>t-SNE preserves the original data structure by </a:t>
            </a:r>
            <a:r>
              <a:rPr lang="zh-CN" altLang="en-US" b="1" dirty="0"/>
              <a:t>modeling distance to probability distribution</a:t>
            </a:r>
            <a:r>
              <a:rPr lang="zh-CN" altLang="en-US" dirty="0"/>
              <a:t>.</a:t>
            </a:r>
          </a:p>
          <a:p>
            <a:endParaRPr lang="zh-CN" altLang="en-US" dirty="0"/>
          </a:p>
          <a:p>
            <a:r>
              <a:rPr lang="zh-CN" altLang="en-US" dirty="0"/>
              <a:t>Word2Vec wants to construct a embedding space structure in a lower dimension.</a:t>
            </a:r>
          </a:p>
          <a:p>
            <a:endParaRPr lang="zh-CN" altLang="en-US" dirty="0"/>
          </a:p>
          <a:p>
            <a:r>
              <a:rPr lang="zh-CN" altLang="en-US" dirty="0"/>
              <a:t>The structure is actually the target probability distribution instead of just having the original data distribution, in nlp, we can have our target probability distribution using </a:t>
            </a:r>
            <a:r>
              <a:rPr lang="zh-CN" altLang="en-US" b="1" dirty="0"/>
              <a:t>P(word|text</a:t>
            </a:r>
            <a:r>
              <a:rPr lang="en-US" altLang="zh-CN" b="1" dirty="0"/>
              <a:t>)</a:t>
            </a:r>
            <a:r>
              <a:rPr lang="zh-CN" altLang="en-US" b="1" dirty="0"/>
              <a:t> </a:t>
            </a:r>
            <a:r>
              <a:rPr lang="zh-CN" altLang="en-US" dirty="0"/>
              <a:t>based on the hypothesis.  The way t-SNE calculate the similarity is to use the </a:t>
            </a:r>
            <a:r>
              <a:rPr lang="zh-CN" altLang="en-US" b="1" dirty="0"/>
              <a:t>Gaussian distribution over the Euclidean distance</a:t>
            </a:r>
            <a:r>
              <a:rPr lang="zh-CN" altLang="en-US" dirty="0"/>
              <a:t>, while Word2Vec uses </a:t>
            </a:r>
            <a:r>
              <a:rPr lang="zh-CN" altLang="en-US" b="1" dirty="0"/>
              <a:t>cosine similarity</a:t>
            </a:r>
            <a:r>
              <a:rPr lang="zh-CN" altLang="en-US" dirty="0"/>
              <a:t>.</a:t>
            </a:r>
          </a:p>
          <a:p>
            <a:endParaRPr lang="zh-CN" altLang="en-US" dirty="0"/>
          </a:p>
          <a:p>
            <a:r>
              <a:rPr lang="zh-CN" altLang="en-US" b="1" dirty="0"/>
              <a:t>Weight tying </a:t>
            </a:r>
            <a:r>
              <a:rPr lang="zh-CN" altLang="en-US" dirty="0"/>
              <a:t>is such a method use the idea kind of like Word2Vec.</a:t>
            </a:r>
          </a:p>
        </p:txBody>
      </p:sp>
    </p:spTree>
    <p:extLst>
      <p:ext uri="{BB962C8B-B14F-4D97-AF65-F5344CB8AC3E}">
        <p14:creationId xmlns:p14="http://schemas.microsoft.com/office/powerpoint/2010/main" val="208607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291265"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04</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学习内容分享</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112638" y="890529"/>
            <a:ext cx="4688462"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RESULTS AND APPLICATIONS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664053AE-5E20-BB8E-13D5-A9F7C27FB509}"/>
              </a:ext>
            </a:extLst>
          </p:cNvPr>
          <p:cNvSpPr txBox="1"/>
          <p:nvPr/>
        </p:nvSpPr>
        <p:spPr>
          <a:xfrm>
            <a:off x="1984667" y="1900315"/>
            <a:ext cx="8462683" cy="2677656"/>
          </a:xfrm>
          <a:prstGeom prst="rect">
            <a:avLst/>
          </a:prstGeom>
          <a:noFill/>
        </p:spPr>
        <p:txBody>
          <a:bodyPr wrap="square" rtlCol="0">
            <a:spAutoFit/>
          </a:bodyPr>
          <a:lstStyle/>
          <a:p>
            <a:r>
              <a:rPr lang="en-US" altLang="zh-CN" sz="2800" b="1" dirty="0">
                <a:solidFill>
                  <a:schemeClr val="accent2">
                    <a:lumMod val="75000"/>
                  </a:schemeClr>
                </a:solidFill>
              </a:rPr>
              <a:t>In fact</a:t>
            </a:r>
            <a:r>
              <a:rPr lang="en-US" altLang="zh-CN" dirty="0"/>
              <a:t>, </a:t>
            </a:r>
            <a:r>
              <a:rPr lang="en-US" altLang="zh-CN" sz="2000" b="1" dirty="0">
                <a:solidFill>
                  <a:schemeClr val="tx1">
                    <a:lumMod val="65000"/>
                    <a:lumOff val="35000"/>
                  </a:schemeClr>
                </a:solidFill>
                <a:ea typeface="Microsoft YaHei Semibold" panose="020B0402040204020203" pitchFamily="34" charset="-122"/>
              </a:rPr>
              <a:t>more details about the model such as why we only take one matrix weight as the result? Can we pick both of them?</a:t>
            </a:r>
          </a:p>
          <a:p>
            <a:endParaRPr lang="en-US" altLang="zh-CN" sz="2000" b="1" dirty="0">
              <a:solidFill>
                <a:schemeClr val="tx1">
                  <a:lumMod val="65000"/>
                  <a:lumOff val="35000"/>
                </a:schemeClr>
              </a:solidFill>
              <a:ea typeface="Microsoft YaHei Semibold" panose="020B0402040204020203" pitchFamily="34" charset="-122"/>
            </a:endParaRPr>
          </a:p>
          <a:p>
            <a:r>
              <a:rPr lang="en-US" altLang="zh-CN" sz="2000" b="1" dirty="0">
                <a:solidFill>
                  <a:schemeClr val="tx1">
                    <a:lumMod val="65000"/>
                    <a:lumOff val="35000"/>
                  </a:schemeClr>
                </a:solidFill>
                <a:ea typeface="Microsoft YaHei Semibold" panose="020B0402040204020203" pitchFamily="34" charset="-122"/>
              </a:rPr>
              <a:t>Here are some explanations:</a:t>
            </a:r>
          </a:p>
          <a:p>
            <a:r>
              <a:rPr lang="en-US" altLang="zh-CN" sz="2000" b="1" dirty="0">
                <a:solidFill>
                  <a:schemeClr val="tx1">
                    <a:lumMod val="65000"/>
                    <a:lumOff val="35000"/>
                  </a:schemeClr>
                </a:solidFill>
                <a:ea typeface="Microsoft YaHei Semibold" panose="020B0402040204020203" pitchFamily="34" charset="-122"/>
              </a:rPr>
              <a:t>https://blog.csdn.net/weixin_42279926/article/details/106403211</a:t>
            </a:r>
          </a:p>
          <a:p>
            <a:endParaRPr lang="en-US" altLang="zh-CN" sz="2000" b="1" dirty="0">
              <a:solidFill>
                <a:schemeClr val="tx1">
                  <a:lumMod val="65000"/>
                  <a:lumOff val="35000"/>
                </a:schemeClr>
              </a:solidFill>
              <a:ea typeface="Microsoft YaHei Semibold" panose="020B0402040204020203" pitchFamily="34" charset="-122"/>
            </a:endParaRPr>
          </a:p>
          <a:p>
            <a:r>
              <a:rPr lang="en-US" altLang="zh-CN" sz="2000" b="1" dirty="0">
                <a:solidFill>
                  <a:schemeClr val="tx1">
                    <a:lumMod val="65000"/>
                    <a:lumOff val="35000"/>
                  </a:schemeClr>
                </a:solidFill>
                <a:ea typeface="Microsoft YaHei Semibold" panose="020B0402040204020203" pitchFamily="34" charset="-122"/>
              </a:rPr>
              <a:t>https://stackoverflow.com/questions/29381505/why-does-word2vec-use-2-representations-for-each-word</a:t>
            </a:r>
            <a:endParaRPr lang="zh-CN" altLang="en-US" sz="2000" b="1" dirty="0">
              <a:solidFill>
                <a:schemeClr val="tx1">
                  <a:lumMod val="65000"/>
                  <a:lumOff val="35000"/>
                </a:schemeClr>
              </a:solidFill>
              <a:ea typeface="Microsoft YaHei Semibold" panose="020B0402040204020203" pitchFamily="34" charset="-122"/>
            </a:endParaRPr>
          </a:p>
        </p:txBody>
      </p:sp>
      <p:sp>
        <p:nvSpPr>
          <p:cNvPr id="9" name="椭圆 8">
            <a:extLst>
              <a:ext uri="{FF2B5EF4-FFF2-40B4-BE49-F238E27FC236}">
                <a16:creationId xmlns:a16="http://schemas.microsoft.com/office/drawing/2014/main" id="{F36231BB-D5FA-EF6C-D487-F62E339BA5B2}"/>
              </a:ext>
            </a:extLst>
          </p:cNvPr>
          <p:cNvSpPr/>
          <p:nvPr/>
        </p:nvSpPr>
        <p:spPr>
          <a:xfrm>
            <a:off x="664709" y="1739819"/>
            <a:ext cx="1019331" cy="10193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iconfont-10484-5114096">
            <a:extLst>
              <a:ext uri="{FF2B5EF4-FFF2-40B4-BE49-F238E27FC236}">
                <a16:creationId xmlns:a16="http://schemas.microsoft.com/office/drawing/2014/main" id="{D3A8F35F-65FD-63D9-C2DC-01EA85F5938D}"/>
              </a:ext>
            </a:extLst>
          </p:cNvPr>
          <p:cNvSpPr>
            <a:spLocks noChangeAspect="1"/>
          </p:cNvSpPr>
          <p:nvPr/>
        </p:nvSpPr>
        <p:spPr>
          <a:xfrm>
            <a:off x="958547" y="2030923"/>
            <a:ext cx="431654" cy="437122"/>
          </a:xfrm>
          <a:custGeom>
            <a:avLst/>
            <a:gdLst>
              <a:gd name="T0" fmla="*/ 7558 w 11184"/>
              <a:gd name="T1" fmla="*/ 2125 h 11325"/>
              <a:gd name="T2" fmla="*/ 6347 w 11184"/>
              <a:gd name="T3" fmla="*/ 306 h 11325"/>
              <a:gd name="T4" fmla="*/ 4203 w 11184"/>
              <a:gd name="T5" fmla="*/ 729 h 11325"/>
              <a:gd name="T6" fmla="*/ 3775 w 11184"/>
              <a:gd name="T7" fmla="*/ 2872 h 11325"/>
              <a:gd name="T8" fmla="*/ 5592 w 11184"/>
              <a:gd name="T9" fmla="*/ 4087 h 11325"/>
              <a:gd name="T10" fmla="*/ 7558 w 11184"/>
              <a:gd name="T11" fmla="*/ 2125 h 11325"/>
              <a:gd name="T12" fmla="*/ 6248 w 11184"/>
              <a:gd name="T13" fmla="*/ 4087 h 11325"/>
              <a:gd name="T14" fmla="*/ 4936 w 11184"/>
              <a:gd name="T15" fmla="*/ 4087 h 11325"/>
              <a:gd name="T16" fmla="*/ 3622 w 11184"/>
              <a:gd name="T17" fmla="*/ 4409 h 11325"/>
              <a:gd name="T18" fmla="*/ 5592 w 11184"/>
              <a:gd name="T19" fmla="*/ 5225 h 11325"/>
              <a:gd name="T20" fmla="*/ 7562 w 11184"/>
              <a:gd name="T21" fmla="*/ 4409 h 11325"/>
              <a:gd name="T22" fmla="*/ 6248 w 11184"/>
              <a:gd name="T23" fmla="*/ 4087 h 11325"/>
              <a:gd name="T24" fmla="*/ 10528 w 11184"/>
              <a:gd name="T25" fmla="*/ 6053 h 11325"/>
              <a:gd name="T26" fmla="*/ 9874 w 11184"/>
              <a:gd name="T27" fmla="*/ 6707 h 11325"/>
              <a:gd name="T28" fmla="*/ 9874 w 11184"/>
              <a:gd name="T29" fmla="*/ 8019 h 11325"/>
              <a:gd name="T30" fmla="*/ 10529 w 11184"/>
              <a:gd name="T31" fmla="*/ 8639 h 11325"/>
              <a:gd name="T32" fmla="*/ 11184 w 11184"/>
              <a:gd name="T33" fmla="*/ 8019 h 11325"/>
              <a:gd name="T34" fmla="*/ 11184 w 11184"/>
              <a:gd name="T35" fmla="*/ 6707 h 11325"/>
              <a:gd name="T36" fmla="*/ 10528 w 11184"/>
              <a:gd name="T37" fmla="*/ 6053 h 11325"/>
              <a:gd name="T38" fmla="*/ 1310 w 11184"/>
              <a:gd name="T39" fmla="*/ 8019 h 11325"/>
              <a:gd name="T40" fmla="*/ 1310 w 11184"/>
              <a:gd name="T41" fmla="*/ 6707 h 11325"/>
              <a:gd name="T42" fmla="*/ 655 w 11184"/>
              <a:gd name="T43" fmla="*/ 6087 h 11325"/>
              <a:gd name="T44" fmla="*/ 0 w 11184"/>
              <a:gd name="T45" fmla="*/ 6707 h 11325"/>
              <a:gd name="T46" fmla="*/ 0 w 11184"/>
              <a:gd name="T47" fmla="*/ 8019 h 11325"/>
              <a:gd name="T48" fmla="*/ 655 w 11184"/>
              <a:gd name="T49" fmla="*/ 8639 h 11325"/>
              <a:gd name="T50" fmla="*/ 1310 w 11184"/>
              <a:gd name="T51" fmla="*/ 8019 h 11325"/>
              <a:gd name="T52" fmla="*/ 656 w 11184"/>
              <a:gd name="T53" fmla="*/ 5069 h 11325"/>
              <a:gd name="T54" fmla="*/ 656 w 11184"/>
              <a:gd name="T55" fmla="*/ 5397 h 11325"/>
              <a:gd name="T56" fmla="*/ 1966 w 11184"/>
              <a:gd name="T57" fmla="*/ 6707 h 11325"/>
              <a:gd name="T58" fmla="*/ 1966 w 11184"/>
              <a:gd name="T59" fmla="*/ 8019 h 11325"/>
              <a:gd name="T60" fmla="*/ 656 w 11184"/>
              <a:gd name="T61" fmla="*/ 9325 h 11325"/>
              <a:gd name="T62" fmla="*/ 656 w 11184"/>
              <a:gd name="T63" fmla="*/ 9653 h 11325"/>
              <a:gd name="T64" fmla="*/ 992 w 11184"/>
              <a:gd name="T65" fmla="*/ 9985 h 11325"/>
              <a:gd name="T66" fmla="*/ 5272 w 11184"/>
              <a:gd name="T67" fmla="*/ 11317 h 11325"/>
              <a:gd name="T68" fmla="*/ 5272 w 11184"/>
              <a:gd name="T69" fmla="*/ 5803 h 11325"/>
              <a:gd name="T70" fmla="*/ 992 w 11184"/>
              <a:gd name="T71" fmla="*/ 4743 h 11325"/>
              <a:gd name="T72" fmla="*/ 656 w 11184"/>
              <a:gd name="T73" fmla="*/ 5069 h 11325"/>
              <a:gd name="T74" fmla="*/ 9218 w 11184"/>
              <a:gd name="T75" fmla="*/ 8019 h 11325"/>
              <a:gd name="T76" fmla="*/ 9218 w 11184"/>
              <a:gd name="T77" fmla="*/ 6707 h 11325"/>
              <a:gd name="T78" fmla="*/ 10528 w 11184"/>
              <a:gd name="T79" fmla="*/ 5397 h 11325"/>
              <a:gd name="T80" fmla="*/ 10528 w 11184"/>
              <a:gd name="T81" fmla="*/ 5069 h 11325"/>
              <a:gd name="T82" fmla="*/ 10192 w 11184"/>
              <a:gd name="T83" fmla="*/ 4743 h 11325"/>
              <a:gd name="T84" fmla="*/ 5912 w 11184"/>
              <a:gd name="T85" fmla="*/ 5803 h 11325"/>
              <a:gd name="T86" fmla="*/ 5912 w 11184"/>
              <a:gd name="T87" fmla="*/ 11325 h 11325"/>
              <a:gd name="T88" fmla="*/ 10192 w 11184"/>
              <a:gd name="T89" fmla="*/ 9993 h 11325"/>
              <a:gd name="T90" fmla="*/ 10520 w 11184"/>
              <a:gd name="T91" fmla="*/ 9665 h 11325"/>
              <a:gd name="T92" fmla="*/ 10520 w 11184"/>
              <a:gd name="T93" fmla="*/ 9325 h 11325"/>
              <a:gd name="T94" fmla="*/ 9218 w 11184"/>
              <a:gd name="T95" fmla="*/ 8019 h 1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84" h="11325">
                <a:moveTo>
                  <a:pt x="7558" y="2125"/>
                </a:moveTo>
                <a:cubicBezTo>
                  <a:pt x="7560" y="1329"/>
                  <a:pt x="7082" y="611"/>
                  <a:pt x="6347" y="306"/>
                </a:cubicBezTo>
                <a:cubicBezTo>
                  <a:pt x="5613" y="0"/>
                  <a:pt x="4766" y="168"/>
                  <a:pt x="4203" y="729"/>
                </a:cubicBezTo>
                <a:cubicBezTo>
                  <a:pt x="3640" y="1291"/>
                  <a:pt x="3471" y="2137"/>
                  <a:pt x="3775" y="2872"/>
                </a:cubicBezTo>
                <a:cubicBezTo>
                  <a:pt x="4079" y="3608"/>
                  <a:pt x="4796" y="4087"/>
                  <a:pt x="5592" y="4087"/>
                </a:cubicBezTo>
                <a:cubicBezTo>
                  <a:pt x="6671" y="4075"/>
                  <a:pt x="7544" y="3204"/>
                  <a:pt x="7558" y="2125"/>
                </a:cubicBezTo>
                <a:close/>
                <a:moveTo>
                  <a:pt x="6248" y="4087"/>
                </a:moveTo>
                <a:lnTo>
                  <a:pt x="4936" y="4087"/>
                </a:lnTo>
                <a:cubicBezTo>
                  <a:pt x="4479" y="4091"/>
                  <a:pt x="4029" y="4201"/>
                  <a:pt x="3622" y="4409"/>
                </a:cubicBezTo>
                <a:cubicBezTo>
                  <a:pt x="4311" y="4594"/>
                  <a:pt x="4973" y="4869"/>
                  <a:pt x="5592" y="5225"/>
                </a:cubicBezTo>
                <a:cubicBezTo>
                  <a:pt x="6211" y="4869"/>
                  <a:pt x="6873" y="4594"/>
                  <a:pt x="7562" y="4409"/>
                </a:cubicBezTo>
                <a:cubicBezTo>
                  <a:pt x="7155" y="4201"/>
                  <a:pt x="6705" y="4091"/>
                  <a:pt x="6248" y="4087"/>
                </a:cubicBezTo>
                <a:close/>
                <a:moveTo>
                  <a:pt x="10528" y="6053"/>
                </a:moveTo>
                <a:cubicBezTo>
                  <a:pt x="10167" y="6053"/>
                  <a:pt x="9874" y="6346"/>
                  <a:pt x="9874" y="6707"/>
                </a:cubicBezTo>
                <a:lnTo>
                  <a:pt x="9874" y="8019"/>
                </a:lnTo>
                <a:cubicBezTo>
                  <a:pt x="9893" y="8367"/>
                  <a:pt x="10181" y="8639"/>
                  <a:pt x="10529" y="8639"/>
                </a:cubicBezTo>
                <a:cubicBezTo>
                  <a:pt x="10877" y="8639"/>
                  <a:pt x="11165" y="8367"/>
                  <a:pt x="11184" y="8019"/>
                </a:cubicBezTo>
                <a:lnTo>
                  <a:pt x="11184" y="6707"/>
                </a:lnTo>
                <a:cubicBezTo>
                  <a:pt x="11183" y="6345"/>
                  <a:pt x="10890" y="6053"/>
                  <a:pt x="10528" y="6053"/>
                </a:cubicBezTo>
                <a:close/>
                <a:moveTo>
                  <a:pt x="1310" y="8019"/>
                </a:moveTo>
                <a:lnTo>
                  <a:pt x="1310" y="6707"/>
                </a:lnTo>
                <a:cubicBezTo>
                  <a:pt x="1291" y="6359"/>
                  <a:pt x="1003" y="6087"/>
                  <a:pt x="655" y="6087"/>
                </a:cubicBezTo>
                <a:cubicBezTo>
                  <a:pt x="307" y="6087"/>
                  <a:pt x="19" y="6359"/>
                  <a:pt x="0" y="6707"/>
                </a:cubicBezTo>
                <a:lnTo>
                  <a:pt x="0" y="8019"/>
                </a:lnTo>
                <a:cubicBezTo>
                  <a:pt x="19" y="8367"/>
                  <a:pt x="307" y="8639"/>
                  <a:pt x="655" y="8639"/>
                </a:cubicBezTo>
                <a:cubicBezTo>
                  <a:pt x="1003" y="8639"/>
                  <a:pt x="1291" y="8367"/>
                  <a:pt x="1310" y="8019"/>
                </a:cubicBezTo>
                <a:close/>
                <a:moveTo>
                  <a:pt x="656" y="5069"/>
                </a:moveTo>
                <a:lnTo>
                  <a:pt x="656" y="5397"/>
                </a:lnTo>
                <a:cubicBezTo>
                  <a:pt x="1379" y="5398"/>
                  <a:pt x="1965" y="5984"/>
                  <a:pt x="1966" y="6707"/>
                </a:cubicBezTo>
                <a:lnTo>
                  <a:pt x="1966" y="8019"/>
                </a:lnTo>
                <a:cubicBezTo>
                  <a:pt x="1963" y="8740"/>
                  <a:pt x="1377" y="9324"/>
                  <a:pt x="656" y="9325"/>
                </a:cubicBezTo>
                <a:lnTo>
                  <a:pt x="656" y="9653"/>
                </a:lnTo>
                <a:cubicBezTo>
                  <a:pt x="654" y="9839"/>
                  <a:pt x="806" y="9990"/>
                  <a:pt x="992" y="9985"/>
                </a:cubicBezTo>
                <a:cubicBezTo>
                  <a:pt x="2670" y="9985"/>
                  <a:pt x="4014" y="10515"/>
                  <a:pt x="5272" y="11317"/>
                </a:cubicBezTo>
                <a:lnTo>
                  <a:pt x="5272" y="5803"/>
                </a:lnTo>
                <a:cubicBezTo>
                  <a:pt x="3992" y="5079"/>
                  <a:pt x="2642" y="4743"/>
                  <a:pt x="992" y="4743"/>
                </a:cubicBezTo>
                <a:cubicBezTo>
                  <a:pt x="808" y="4737"/>
                  <a:pt x="656" y="4885"/>
                  <a:pt x="656" y="5069"/>
                </a:cubicBezTo>
                <a:close/>
                <a:moveTo>
                  <a:pt x="9218" y="8019"/>
                </a:moveTo>
                <a:lnTo>
                  <a:pt x="9218" y="6707"/>
                </a:lnTo>
                <a:cubicBezTo>
                  <a:pt x="9219" y="5984"/>
                  <a:pt x="9805" y="5398"/>
                  <a:pt x="10528" y="5397"/>
                </a:cubicBezTo>
                <a:lnTo>
                  <a:pt x="10528" y="5069"/>
                </a:lnTo>
                <a:cubicBezTo>
                  <a:pt x="10528" y="4885"/>
                  <a:pt x="10376" y="4737"/>
                  <a:pt x="10192" y="4743"/>
                </a:cubicBezTo>
                <a:cubicBezTo>
                  <a:pt x="8534" y="4743"/>
                  <a:pt x="7176" y="5079"/>
                  <a:pt x="5912" y="5803"/>
                </a:cubicBezTo>
                <a:lnTo>
                  <a:pt x="5912" y="11325"/>
                </a:lnTo>
                <a:cubicBezTo>
                  <a:pt x="7170" y="10525"/>
                  <a:pt x="8512" y="9993"/>
                  <a:pt x="10192" y="9993"/>
                </a:cubicBezTo>
                <a:cubicBezTo>
                  <a:pt x="10373" y="9993"/>
                  <a:pt x="10520" y="9846"/>
                  <a:pt x="10520" y="9665"/>
                </a:cubicBezTo>
                <a:lnTo>
                  <a:pt x="10520" y="9325"/>
                </a:lnTo>
                <a:cubicBezTo>
                  <a:pt x="9802" y="9320"/>
                  <a:pt x="9221" y="8737"/>
                  <a:pt x="9218" y="80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5958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291265"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04</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学习内容分享</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112638" y="890529"/>
            <a:ext cx="4688462"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RESULTS AND APPLICATIONS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F30F8231-4ABB-FF82-0365-97B99086ECCF}"/>
              </a:ext>
            </a:extLst>
          </p:cNvPr>
          <p:cNvGrpSpPr/>
          <p:nvPr/>
        </p:nvGrpSpPr>
        <p:grpSpPr>
          <a:xfrm>
            <a:off x="200056" y="1280869"/>
            <a:ext cx="3072061" cy="1575978"/>
            <a:chOff x="4305417" y="1784949"/>
            <a:chExt cx="4374339" cy="1905067"/>
          </a:xfrm>
        </p:grpSpPr>
        <p:sp>
          <p:nvSpPr>
            <p:cNvPr id="17" name="矩形 3">
              <a:extLst>
                <a:ext uri="{FF2B5EF4-FFF2-40B4-BE49-F238E27FC236}">
                  <a16:creationId xmlns:a16="http://schemas.microsoft.com/office/drawing/2014/main" id="{8D40D325-3673-880D-6792-12531E3C018A}"/>
                </a:ext>
              </a:extLst>
            </p:cNvPr>
            <p:cNvSpPr/>
            <p:nvPr/>
          </p:nvSpPr>
          <p:spPr>
            <a:xfrm>
              <a:off x="4900420" y="2204506"/>
              <a:ext cx="3779336" cy="1377317"/>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9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mn-ea"/>
              </a:endParaRPr>
            </a:p>
          </p:txBody>
        </p:sp>
        <p:sp>
          <p:nvSpPr>
            <p:cNvPr id="18" name="直角三角形 2">
              <a:extLst>
                <a:ext uri="{FF2B5EF4-FFF2-40B4-BE49-F238E27FC236}">
                  <a16:creationId xmlns:a16="http://schemas.microsoft.com/office/drawing/2014/main" id="{4A7CEEE0-B0A3-6C37-67B0-FAB15F039B56}"/>
                </a:ext>
              </a:extLst>
            </p:cNvPr>
            <p:cNvSpPr/>
            <p:nvPr/>
          </p:nvSpPr>
          <p:spPr>
            <a:xfrm rot="17117050" flipH="1">
              <a:off x="4907991" y="2678040"/>
              <a:ext cx="1039933" cy="984020"/>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bg1">
                <a:lumMod val="65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mn-ea"/>
              </a:endParaRPr>
            </a:p>
          </p:txBody>
        </p:sp>
        <p:sp>
          <p:nvSpPr>
            <p:cNvPr id="21" name="任意多边形 13">
              <a:extLst>
                <a:ext uri="{FF2B5EF4-FFF2-40B4-BE49-F238E27FC236}">
                  <a16:creationId xmlns:a16="http://schemas.microsoft.com/office/drawing/2014/main" id="{F04B62D3-7CA2-1E67-FE53-0CCD31A1B56C}"/>
                </a:ext>
              </a:extLst>
            </p:cNvPr>
            <p:cNvSpPr/>
            <p:nvPr/>
          </p:nvSpPr>
          <p:spPr>
            <a:xfrm>
              <a:off x="4305417" y="1784949"/>
              <a:ext cx="1735931" cy="1027510"/>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2"/>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mn-ea"/>
              </a:endParaRPr>
            </a:p>
          </p:txBody>
        </p:sp>
      </p:grpSp>
      <p:sp>
        <p:nvSpPr>
          <p:cNvPr id="12" name="文本框 11">
            <a:extLst>
              <a:ext uri="{FF2B5EF4-FFF2-40B4-BE49-F238E27FC236}">
                <a16:creationId xmlns:a16="http://schemas.microsoft.com/office/drawing/2014/main" id="{FD69BF00-9BD6-D4FF-4E38-3BA461BFBE8A}"/>
              </a:ext>
            </a:extLst>
          </p:cNvPr>
          <p:cNvSpPr txBox="1"/>
          <p:nvPr/>
        </p:nvSpPr>
        <p:spPr>
          <a:xfrm>
            <a:off x="1267153" y="2078205"/>
            <a:ext cx="2172921" cy="646331"/>
          </a:xfrm>
          <a:prstGeom prst="rect">
            <a:avLst/>
          </a:prstGeom>
          <a:noFill/>
        </p:spPr>
        <p:txBody>
          <a:bodyPr wrap="square" rtlCol="0">
            <a:spAutoFit/>
          </a:bodyPr>
          <a:lstStyle/>
          <a:p>
            <a:r>
              <a:rPr lang="en-US" altLang="zh-CN" b="1" u="sng" dirty="0">
                <a:solidFill>
                  <a:schemeClr val="accent2">
                    <a:lumMod val="75000"/>
                  </a:schemeClr>
                </a:solidFill>
              </a:rPr>
              <a:t>Text Classification</a:t>
            </a:r>
          </a:p>
          <a:p>
            <a:endParaRPr lang="zh-CN" altLang="en-US" b="1" dirty="0">
              <a:solidFill>
                <a:schemeClr val="accent2">
                  <a:lumMod val="75000"/>
                </a:schemeClr>
              </a:solidFill>
            </a:endParaRPr>
          </a:p>
        </p:txBody>
      </p:sp>
      <p:pic>
        <p:nvPicPr>
          <p:cNvPr id="9218" name="Picture 2">
            <a:extLst>
              <a:ext uri="{FF2B5EF4-FFF2-40B4-BE49-F238E27FC236}">
                <a16:creationId xmlns:a16="http://schemas.microsoft.com/office/drawing/2014/main" id="{CB83B931-2C97-DA27-73A2-F5517938F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717" y="3565190"/>
            <a:ext cx="4529036" cy="308359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C4B6B283-91E3-2BAE-FDD5-AADCFC803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894" y="4074628"/>
            <a:ext cx="5935543" cy="231084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BD7D1481-0BE5-3D61-A5B7-66576DDF7E49}"/>
              </a:ext>
            </a:extLst>
          </p:cNvPr>
          <p:cNvSpPr txBox="1"/>
          <p:nvPr/>
        </p:nvSpPr>
        <p:spPr>
          <a:xfrm>
            <a:off x="988406" y="3179382"/>
            <a:ext cx="4219247" cy="1200329"/>
          </a:xfrm>
          <a:prstGeom prst="rect">
            <a:avLst/>
          </a:prstGeom>
          <a:noFill/>
        </p:spPr>
        <p:txBody>
          <a:bodyPr wrap="square" rtlCol="0">
            <a:spAutoFit/>
          </a:bodyPr>
          <a:lstStyle/>
          <a:p>
            <a:pPr algn="just"/>
            <a:r>
              <a:rPr lang="en-US" altLang="zh-CN" b="1" i="0" dirty="0">
                <a:solidFill>
                  <a:schemeClr val="accent1"/>
                </a:solidFill>
                <a:effectLst/>
                <a:latin typeface="Helvetica" panose="020B0604020202020204" pitchFamily="34" charset="0"/>
              </a:rPr>
              <a:t>A classification model can be either </a:t>
            </a:r>
            <a:r>
              <a:rPr lang="en-US" altLang="zh-CN" b="1" i="0" dirty="0">
                <a:solidFill>
                  <a:schemeClr val="accent1"/>
                </a:solidFill>
                <a:effectLst/>
                <a:latin typeface="arial" panose="020B0604020202020204" pitchFamily="34" charset="0"/>
              </a:rPr>
              <a:t>generative</a:t>
            </a:r>
            <a:r>
              <a:rPr lang="en-US" altLang="zh-CN" b="1" i="0" dirty="0">
                <a:solidFill>
                  <a:schemeClr val="accent1"/>
                </a:solidFill>
                <a:effectLst/>
                <a:latin typeface="Helvetica" panose="020B0604020202020204" pitchFamily="34" charset="0"/>
              </a:rPr>
              <a:t> or </a:t>
            </a:r>
            <a:r>
              <a:rPr lang="en-US" altLang="zh-CN" b="1" i="0" dirty="0">
                <a:solidFill>
                  <a:schemeClr val="accent1"/>
                </a:solidFill>
                <a:effectLst/>
                <a:latin typeface="arial" panose="020B0604020202020204" pitchFamily="34" charset="0"/>
              </a:rPr>
              <a:t>discriminative</a:t>
            </a:r>
            <a:r>
              <a:rPr lang="en-US" altLang="zh-CN" b="1" i="0" dirty="0">
                <a:solidFill>
                  <a:schemeClr val="accent1"/>
                </a:solidFill>
                <a:effectLst/>
                <a:latin typeface="Helvetica" panose="020B0604020202020204" pitchFamily="34" charset="0"/>
              </a:rPr>
              <a:t>.</a:t>
            </a:r>
          </a:p>
          <a:p>
            <a:br>
              <a:rPr lang="en-US" altLang="zh-CN" b="0" i="0" dirty="0">
                <a:solidFill>
                  <a:srgbClr val="111111"/>
                </a:solidFill>
                <a:effectLst/>
                <a:latin typeface="Helvetica" panose="020B0604020202020204" pitchFamily="34" charset="0"/>
              </a:rPr>
            </a:br>
            <a:endParaRPr lang="zh-CN" altLang="en-US" dirty="0"/>
          </a:p>
        </p:txBody>
      </p:sp>
      <p:sp>
        <p:nvSpPr>
          <p:cNvPr id="20" name="文本框 19">
            <a:extLst>
              <a:ext uri="{FF2B5EF4-FFF2-40B4-BE49-F238E27FC236}">
                <a16:creationId xmlns:a16="http://schemas.microsoft.com/office/drawing/2014/main" id="{0849EB76-0874-13C6-CD57-9F9FA1CC4B7B}"/>
              </a:ext>
            </a:extLst>
          </p:cNvPr>
          <p:cNvSpPr txBox="1"/>
          <p:nvPr/>
        </p:nvSpPr>
        <p:spPr>
          <a:xfrm>
            <a:off x="7799295" y="3151298"/>
            <a:ext cx="4219247" cy="923330"/>
          </a:xfrm>
          <a:prstGeom prst="rect">
            <a:avLst/>
          </a:prstGeom>
          <a:noFill/>
        </p:spPr>
        <p:txBody>
          <a:bodyPr wrap="square" rtlCol="0">
            <a:spAutoFit/>
          </a:bodyPr>
          <a:lstStyle/>
          <a:p>
            <a:pPr algn="just"/>
            <a:r>
              <a:rPr lang="en-US" altLang="zh-CN" b="1" dirty="0">
                <a:solidFill>
                  <a:schemeClr val="accent1"/>
                </a:solidFill>
                <a:latin typeface="Helvetica" panose="020B0604020202020204" pitchFamily="34" charset="0"/>
              </a:rPr>
              <a:t>Problem Solving Paradigm</a:t>
            </a:r>
            <a:endParaRPr lang="en-US" altLang="zh-CN" b="1" i="0" dirty="0">
              <a:solidFill>
                <a:schemeClr val="accent1"/>
              </a:solidFill>
              <a:effectLst/>
              <a:latin typeface="Helvetica" panose="020B0604020202020204" pitchFamily="34" charset="0"/>
            </a:endParaRPr>
          </a:p>
          <a:p>
            <a:br>
              <a:rPr lang="en-US" altLang="zh-CN" b="0" i="0" dirty="0">
                <a:solidFill>
                  <a:srgbClr val="111111"/>
                </a:solidFill>
                <a:effectLst/>
                <a:latin typeface="Helvetica" panose="020B0604020202020204" pitchFamily="34" charset="0"/>
              </a:rPr>
            </a:br>
            <a:endParaRPr lang="zh-CN" altLang="en-US" dirty="0"/>
          </a:p>
        </p:txBody>
      </p:sp>
    </p:spTree>
    <p:extLst>
      <p:ext uri="{BB962C8B-B14F-4D97-AF65-F5344CB8AC3E}">
        <p14:creationId xmlns:p14="http://schemas.microsoft.com/office/powerpoint/2010/main" val="612010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291265"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04</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学习内容分享</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112638" y="890529"/>
            <a:ext cx="4688462"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RESULTS AND APPLICATIONS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EF195EB-1CAE-4E06-B9B1-052A1A7F199B}"/>
              </a:ext>
            </a:extLst>
          </p:cNvPr>
          <p:cNvSpPr txBox="1"/>
          <p:nvPr/>
        </p:nvSpPr>
        <p:spPr>
          <a:xfrm>
            <a:off x="419894" y="1506083"/>
            <a:ext cx="6887788" cy="2062103"/>
          </a:xfrm>
          <a:prstGeom prst="rect">
            <a:avLst/>
          </a:prstGeom>
          <a:noFill/>
        </p:spPr>
        <p:txBody>
          <a:bodyPr wrap="square" rtlCol="0">
            <a:spAutoFit/>
          </a:bodyPr>
          <a:lstStyle/>
          <a:p>
            <a:r>
              <a:rPr lang="en-US" altLang="zh-CN" sz="2000" b="1" dirty="0">
                <a:solidFill>
                  <a:schemeClr val="tx1">
                    <a:lumMod val="65000"/>
                    <a:lumOff val="35000"/>
                  </a:schemeClr>
                </a:solidFill>
                <a:ea typeface="Microsoft YaHei Semibold" panose="020B0402040204020203" pitchFamily="34" charset="-122"/>
              </a:rPr>
              <a:t>Classical Methods</a:t>
            </a:r>
          </a:p>
          <a:p>
            <a:pPr marL="342900" indent="-342900">
              <a:buFont typeface="Arial" panose="020B0604020202020204" pitchFamily="34" charset="0"/>
              <a:buChar char="•"/>
            </a:pPr>
            <a:r>
              <a:rPr lang="en-US" altLang="zh-CN" b="1" dirty="0">
                <a:solidFill>
                  <a:schemeClr val="tx1">
                    <a:lumMod val="65000"/>
                    <a:lumOff val="35000"/>
                  </a:schemeClr>
                </a:solidFill>
                <a:ea typeface="Microsoft YaHei Semibold" panose="020B0402040204020203" pitchFamily="34" charset="-122"/>
              </a:rPr>
              <a:t>Naïve Bayes Classifier</a:t>
            </a:r>
          </a:p>
          <a:p>
            <a:pPr marL="342900" indent="-342900">
              <a:buFont typeface="Arial" panose="020B0604020202020204" pitchFamily="34" charset="0"/>
              <a:buChar char="•"/>
            </a:pPr>
            <a:r>
              <a:rPr lang="en-US" altLang="zh-CN" b="1" dirty="0">
                <a:solidFill>
                  <a:schemeClr val="tx1">
                    <a:lumMod val="65000"/>
                    <a:lumOff val="35000"/>
                  </a:schemeClr>
                </a:solidFill>
                <a:ea typeface="Microsoft YaHei Semibold" panose="020B0402040204020203" pitchFamily="34" charset="-122"/>
              </a:rPr>
              <a:t>Maximum Entropy Classifier (aka Logistic Regression)</a:t>
            </a:r>
          </a:p>
          <a:p>
            <a:pPr marL="342900" indent="-342900">
              <a:buFont typeface="Arial" panose="020B0604020202020204" pitchFamily="34" charset="0"/>
              <a:buChar char="•"/>
            </a:pPr>
            <a:r>
              <a:rPr lang="en-US" altLang="zh-CN" b="1" dirty="0">
                <a:solidFill>
                  <a:schemeClr val="tx1">
                    <a:lumMod val="65000"/>
                    <a:lumOff val="35000"/>
                  </a:schemeClr>
                </a:solidFill>
                <a:ea typeface="Microsoft YaHei Semibold" panose="020B0402040204020203" pitchFamily="34" charset="-122"/>
              </a:rPr>
              <a:t>SVM</a:t>
            </a:r>
          </a:p>
          <a:p>
            <a:br>
              <a:rPr lang="en-US" altLang="zh-CN" dirty="0"/>
            </a:br>
            <a:endParaRPr lang="en-US" altLang="zh-CN" dirty="0"/>
          </a:p>
          <a:p>
            <a:endParaRPr lang="zh-CN" altLang="en-US" dirty="0"/>
          </a:p>
        </p:txBody>
      </p:sp>
      <p:sp>
        <p:nvSpPr>
          <p:cNvPr id="9" name="箭头: 右 8">
            <a:extLst>
              <a:ext uri="{FF2B5EF4-FFF2-40B4-BE49-F238E27FC236}">
                <a16:creationId xmlns:a16="http://schemas.microsoft.com/office/drawing/2014/main" id="{D814B3CC-E9C4-8B25-2F61-F9E7BBA233D1}"/>
              </a:ext>
            </a:extLst>
          </p:cNvPr>
          <p:cNvSpPr/>
          <p:nvPr/>
        </p:nvSpPr>
        <p:spPr>
          <a:xfrm flipH="1">
            <a:off x="6810141" y="2115669"/>
            <a:ext cx="995082" cy="2012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10171B4-9FF1-B262-D564-50D7AA773D55}"/>
              </a:ext>
            </a:extLst>
          </p:cNvPr>
          <p:cNvSpPr txBox="1"/>
          <p:nvPr/>
        </p:nvSpPr>
        <p:spPr>
          <a:xfrm>
            <a:off x="8256494" y="1914448"/>
            <a:ext cx="2805953" cy="646331"/>
          </a:xfrm>
          <a:prstGeom prst="rect">
            <a:avLst/>
          </a:prstGeom>
          <a:noFill/>
        </p:spPr>
        <p:txBody>
          <a:bodyPr wrap="square" rtlCol="0">
            <a:spAutoFit/>
          </a:bodyPr>
          <a:lstStyle/>
          <a:p>
            <a:r>
              <a:rPr lang="en-US" altLang="zh-CN" dirty="0"/>
              <a:t>Simple models.</a:t>
            </a:r>
          </a:p>
          <a:p>
            <a:r>
              <a:rPr lang="en-US" altLang="zh-CN" dirty="0"/>
              <a:t>I will not talk about here</a:t>
            </a:r>
            <a:endParaRPr lang="zh-CN" altLang="en-US" dirty="0"/>
          </a:p>
        </p:txBody>
      </p:sp>
      <p:pic>
        <p:nvPicPr>
          <p:cNvPr id="12290" name="Picture 2">
            <a:extLst>
              <a:ext uri="{FF2B5EF4-FFF2-40B4-BE49-F238E27FC236}">
                <a16:creationId xmlns:a16="http://schemas.microsoft.com/office/drawing/2014/main" id="{882674EB-BB37-C6BC-D868-C450C4F64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106349"/>
            <a:ext cx="5507172" cy="249113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77B50CA3-BABB-23B5-4539-641395156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9" y="4106349"/>
            <a:ext cx="3753426" cy="249113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FD008E75-F722-361C-77EB-07F99523B8D6}"/>
              </a:ext>
            </a:extLst>
          </p:cNvPr>
          <p:cNvSpPr txBox="1"/>
          <p:nvPr/>
        </p:nvSpPr>
        <p:spPr>
          <a:xfrm>
            <a:off x="2218189" y="3630140"/>
            <a:ext cx="2371739" cy="369332"/>
          </a:xfrm>
          <a:prstGeom prst="rect">
            <a:avLst/>
          </a:prstGeom>
          <a:noFill/>
        </p:spPr>
        <p:txBody>
          <a:bodyPr wrap="square" rtlCol="0">
            <a:spAutoFit/>
          </a:bodyPr>
          <a:lstStyle/>
          <a:p>
            <a:r>
              <a:rPr lang="en-US" altLang="zh-CN" b="1" dirty="0" err="1">
                <a:solidFill>
                  <a:schemeClr val="accent1"/>
                </a:solidFill>
              </a:rPr>
              <a:t>BiRNN</a:t>
            </a:r>
            <a:r>
              <a:rPr lang="en-US" altLang="zh-CN" b="1" dirty="0">
                <a:solidFill>
                  <a:schemeClr val="accent1"/>
                </a:solidFill>
              </a:rPr>
              <a:t> &amp; BiLSTM</a:t>
            </a:r>
            <a:endParaRPr lang="zh-CN" altLang="en-US" b="1" dirty="0">
              <a:solidFill>
                <a:schemeClr val="accent1"/>
              </a:solidFill>
            </a:endParaRPr>
          </a:p>
        </p:txBody>
      </p:sp>
      <p:sp>
        <p:nvSpPr>
          <p:cNvPr id="22" name="文本框 21">
            <a:extLst>
              <a:ext uri="{FF2B5EF4-FFF2-40B4-BE49-F238E27FC236}">
                <a16:creationId xmlns:a16="http://schemas.microsoft.com/office/drawing/2014/main" id="{D9D7AF53-2654-F73F-8EA4-DFF2A47E5B32}"/>
              </a:ext>
            </a:extLst>
          </p:cNvPr>
          <p:cNvSpPr txBox="1"/>
          <p:nvPr/>
        </p:nvSpPr>
        <p:spPr>
          <a:xfrm>
            <a:off x="7307682" y="3568186"/>
            <a:ext cx="3404427" cy="646331"/>
          </a:xfrm>
          <a:prstGeom prst="rect">
            <a:avLst/>
          </a:prstGeom>
          <a:noFill/>
        </p:spPr>
        <p:txBody>
          <a:bodyPr wrap="square" rtlCol="0">
            <a:spAutoFit/>
          </a:bodyPr>
          <a:lstStyle/>
          <a:p>
            <a:r>
              <a:rPr lang="en-US" altLang="zh-CN" b="1" dirty="0">
                <a:solidFill>
                  <a:schemeClr val="accent1"/>
                </a:solidFill>
              </a:rPr>
              <a:t>CNN: </a:t>
            </a:r>
            <a:r>
              <a:rPr lang="en-US" altLang="zh-CN" b="0" i="0" dirty="0">
                <a:solidFill>
                  <a:srgbClr val="111111"/>
                </a:solidFill>
                <a:effectLst/>
                <a:latin typeface="arial" panose="020B0604020202020204" pitchFamily="34" charset="0"/>
              </a:rPr>
              <a:t>Translation Invariance</a:t>
            </a:r>
            <a:endParaRPr lang="en-US" altLang="zh-CN" b="0" i="0" dirty="0">
              <a:solidFill>
                <a:srgbClr val="111111"/>
              </a:solidFill>
              <a:effectLst/>
              <a:latin typeface="Helvetica" panose="020B0604020202020204" pitchFamily="34" charset="0"/>
            </a:endParaRPr>
          </a:p>
          <a:p>
            <a:endParaRPr lang="zh-CN" altLang="en-US" b="1" dirty="0">
              <a:solidFill>
                <a:schemeClr val="accent1"/>
              </a:solidFill>
            </a:endParaRPr>
          </a:p>
        </p:txBody>
      </p:sp>
    </p:spTree>
    <p:extLst>
      <p:ext uri="{BB962C8B-B14F-4D97-AF65-F5344CB8AC3E}">
        <p14:creationId xmlns:p14="http://schemas.microsoft.com/office/powerpoint/2010/main" val="2986438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291265"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04</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学习内容分享</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112638" y="890529"/>
            <a:ext cx="4688462"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RESULTS AND APPLICATIONS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F30F8231-4ABB-FF82-0365-97B99086ECCF}"/>
              </a:ext>
            </a:extLst>
          </p:cNvPr>
          <p:cNvGrpSpPr/>
          <p:nvPr/>
        </p:nvGrpSpPr>
        <p:grpSpPr>
          <a:xfrm>
            <a:off x="200056" y="1280869"/>
            <a:ext cx="3388271" cy="1575978"/>
            <a:chOff x="4305417" y="1784949"/>
            <a:chExt cx="4374339" cy="1905067"/>
          </a:xfrm>
        </p:grpSpPr>
        <p:sp>
          <p:nvSpPr>
            <p:cNvPr id="17" name="矩形 3">
              <a:extLst>
                <a:ext uri="{FF2B5EF4-FFF2-40B4-BE49-F238E27FC236}">
                  <a16:creationId xmlns:a16="http://schemas.microsoft.com/office/drawing/2014/main" id="{8D40D325-3673-880D-6792-12531E3C018A}"/>
                </a:ext>
              </a:extLst>
            </p:cNvPr>
            <p:cNvSpPr/>
            <p:nvPr/>
          </p:nvSpPr>
          <p:spPr>
            <a:xfrm>
              <a:off x="4900420" y="2204506"/>
              <a:ext cx="3779336" cy="1377317"/>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9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mn-ea"/>
              </a:endParaRPr>
            </a:p>
          </p:txBody>
        </p:sp>
        <p:sp>
          <p:nvSpPr>
            <p:cNvPr id="18" name="直角三角形 2">
              <a:extLst>
                <a:ext uri="{FF2B5EF4-FFF2-40B4-BE49-F238E27FC236}">
                  <a16:creationId xmlns:a16="http://schemas.microsoft.com/office/drawing/2014/main" id="{4A7CEEE0-B0A3-6C37-67B0-FAB15F039B56}"/>
                </a:ext>
              </a:extLst>
            </p:cNvPr>
            <p:cNvSpPr/>
            <p:nvPr/>
          </p:nvSpPr>
          <p:spPr>
            <a:xfrm rot="17117050" flipH="1">
              <a:off x="4907991" y="2678040"/>
              <a:ext cx="1039933" cy="984020"/>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bg1">
                <a:lumMod val="65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mn-ea"/>
              </a:endParaRPr>
            </a:p>
          </p:txBody>
        </p:sp>
        <p:sp>
          <p:nvSpPr>
            <p:cNvPr id="21" name="任意多边形 13">
              <a:extLst>
                <a:ext uri="{FF2B5EF4-FFF2-40B4-BE49-F238E27FC236}">
                  <a16:creationId xmlns:a16="http://schemas.microsoft.com/office/drawing/2014/main" id="{F04B62D3-7CA2-1E67-FE53-0CCD31A1B56C}"/>
                </a:ext>
              </a:extLst>
            </p:cNvPr>
            <p:cNvSpPr/>
            <p:nvPr/>
          </p:nvSpPr>
          <p:spPr>
            <a:xfrm>
              <a:off x="4305417" y="1784949"/>
              <a:ext cx="1735931" cy="1027510"/>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2"/>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mn-ea"/>
              </a:endParaRPr>
            </a:p>
          </p:txBody>
        </p:sp>
      </p:grpSp>
      <p:sp>
        <p:nvSpPr>
          <p:cNvPr id="12" name="文本框 11">
            <a:extLst>
              <a:ext uri="{FF2B5EF4-FFF2-40B4-BE49-F238E27FC236}">
                <a16:creationId xmlns:a16="http://schemas.microsoft.com/office/drawing/2014/main" id="{FD69BF00-9BD6-D4FF-4E38-3BA461BFBE8A}"/>
              </a:ext>
            </a:extLst>
          </p:cNvPr>
          <p:cNvSpPr txBox="1"/>
          <p:nvPr/>
        </p:nvSpPr>
        <p:spPr>
          <a:xfrm>
            <a:off x="1267153" y="2078205"/>
            <a:ext cx="2422830" cy="646331"/>
          </a:xfrm>
          <a:prstGeom prst="rect">
            <a:avLst/>
          </a:prstGeom>
          <a:noFill/>
        </p:spPr>
        <p:txBody>
          <a:bodyPr wrap="square" rtlCol="0">
            <a:spAutoFit/>
          </a:bodyPr>
          <a:lstStyle/>
          <a:p>
            <a:r>
              <a:rPr lang="en-US" altLang="zh-CN" b="1" u="sng" dirty="0">
                <a:solidFill>
                  <a:schemeClr val="accent2">
                    <a:lumMod val="75000"/>
                  </a:schemeClr>
                </a:solidFill>
              </a:rPr>
              <a:t>Language Modeling</a:t>
            </a:r>
          </a:p>
          <a:p>
            <a:endParaRPr lang="zh-CN" altLang="en-US" b="1" dirty="0">
              <a:solidFill>
                <a:schemeClr val="accent2">
                  <a:lumMod val="75000"/>
                </a:schemeClr>
              </a:solidFill>
            </a:endParaRPr>
          </a:p>
        </p:txBody>
      </p:sp>
      <p:pic>
        <p:nvPicPr>
          <p:cNvPr id="13314" name="Picture 2">
            <a:extLst>
              <a:ext uri="{FF2B5EF4-FFF2-40B4-BE49-F238E27FC236}">
                <a16:creationId xmlns:a16="http://schemas.microsoft.com/office/drawing/2014/main" id="{D4E25F0C-37C0-EBAB-4AF1-34D44A3FD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1073" y="4188131"/>
            <a:ext cx="5638507" cy="269958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C90CF6D-6BF3-E33C-A541-515B93B0C0DA}"/>
              </a:ext>
            </a:extLst>
          </p:cNvPr>
          <p:cNvSpPr txBox="1"/>
          <p:nvPr/>
        </p:nvSpPr>
        <p:spPr>
          <a:xfrm>
            <a:off x="7012681" y="3623569"/>
            <a:ext cx="3823855" cy="369332"/>
          </a:xfrm>
          <a:prstGeom prst="rect">
            <a:avLst/>
          </a:prstGeom>
          <a:noFill/>
        </p:spPr>
        <p:txBody>
          <a:bodyPr wrap="square" rtlCol="0">
            <a:spAutoFit/>
          </a:bodyPr>
          <a:lstStyle/>
          <a:p>
            <a:r>
              <a:rPr lang="en-US" altLang="zh-CN" b="1" dirty="0">
                <a:solidFill>
                  <a:schemeClr val="accent1"/>
                </a:solidFill>
              </a:rPr>
              <a:t>High Level pipeline</a:t>
            </a:r>
            <a:endParaRPr lang="zh-CN" altLang="en-US" b="1" dirty="0">
              <a:solidFill>
                <a:schemeClr val="accent1"/>
              </a:solidFill>
            </a:endParaRPr>
          </a:p>
        </p:txBody>
      </p:sp>
      <p:sp>
        <p:nvSpPr>
          <p:cNvPr id="19" name="文本框 18">
            <a:extLst>
              <a:ext uri="{FF2B5EF4-FFF2-40B4-BE49-F238E27FC236}">
                <a16:creationId xmlns:a16="http://schemas.microsoft.com/office/drawing/2014/main" id="{DEF3470E-2A39-AE11-845A-7A0AD850ED28}"/>
              </a:ext>
            </a:extLst>
          </p:cNvPr>
          <p:cNvSpPr txBox="1"/>
          <p:nvPr/>
        </p:nvSpPr>
        <p:spPr>
          <a:xfrm>
            <a:off x="5040609" y="1377207"/>
            <a:ext cx="6096000" cy="2646878"/>
          </a:xfrm>
          <a:prstGeom prst="rect">
            <a:avLst/>
          </a:prstGeom>
          <a:noFill/>
        </p:spPr>
        <p:txBody>
          <a:bodyPr wrap="square">
            <a:spAutoFit/>
          </a:bodyPr>
          <a:lstStyle/>
          <a:p>
            <a:pPr algn="just"/>
            <a:r>
              <a:rPr lang="en-US" altLang="zh-CN" sz="2000" b="1" dirty="0">
                <a:solidFill>
                  <a:schemeClr val="tx1">
                    <a:lumMod val="65000"/>
                    <a:lumOff val="35000"/>
                  </a:schemeClr>
                </a:solidFill>
                <a:ea typeface="Microsoft YaHei Semibold" panose="020B0402040204020203" pitchFamily="34" charset="-122"/>
              </a:rPr>
              <a:t>For different model architectures, the general pipeline is as follows:</a:t>
            </a:r>
          </a:p>
          <a:p>
            <a:pPr algn="just">
              <a:buFont typeface="Arial" panose="020B0604020202020204" pitchFamily="34" charset="0"/>
              <a:buChar char="•"/>
            </a:pPr>
            <a:r>
              <a:rPr lang="en-US" altLang="zh-CN" b="0" i="0" dirty="0">
                <a:solidFill>
                  <a:srgbClr val="111111"/>
                </a:solidFill>
                <a:effectLst/>
                <a:latin typeface="Helvetica" panose="020B0604020202020204" pitchFamily="34" charset="0"/>
              </a:rPr>
              <a:t>  feed word embedding for previous (context) words into a network;</a:t>
            </a:r>
          </a:p>
          <a:p>
            <a:pPr algn="just">
              <a:buFont typeface="Arial" panose="020B0604020202020204" pitchFamily="34" charset="0"/>
              <a:buChar char="•"/>
            </a:pPr>
            <a:r>
              <a:rPr lang="en-US" altLang="zh-CN" b="0" i="0" dirty="0">
                <a:solidFill>
                  <a:srgbClr val="111111"/>
                </a:solidFill>
                <a:effectLst/>
                <a:latin typeface="Helvetica" panose="020B0604020202020204" pitchFamily="34" charset="0"/>
              </a:rPr>
              <a:t>  get vector representation of context from the network;</a:t>
            </a:r>
          </a:p>
          <a:p>
            <a:pPr algn="just">
              <a:buFont typeface="Arial" panose="020B0604020202020204" pitchFamily="34" charset="0"/>
              <a:buChar char="•"/>
            </a:pPr>
            <a:r>
              <a:rPr lang="en-US" altLang="zh-CN" b="0" i="0" dirty="0">
                <a:solidFill>
                  <a:srgbClr val="111111"/>
                </a:solidFill>
                <a:effectLst/>
                <a:latin typeface="Helvetica" panose="020B0604020202020204" pitchFamily="34" charset="0"/>
              </a:rPr>
              <a:t>  from this vector representation, predict a probability distribution for the next token.</a:t>
            </a:r>
          </a:p>
          <a:p>
            <a:br>
              <a:rPr lang="en-US" altLang="zh-CN" dirty="0"/>
            </a:br>
            <a:endParaRPr lang="zh-CN" altLang="en-US" dirty="0"/>
          </a:p>
        </p:txBody>
      </p:sp>
      <p:sp>
        <p:nvSpPr>
          <p:cNvPr id="11" name="箭头: 右 10">
            <a:extLst>
              <a:ext uri="{FF2B5EF4-FFF2-40B4-BE49-F238E27FC236}">
                <a16:creationId xmlns:a16="http://schemas.microsoft.com/office/drawing/2014/main" id="{4B1B6701-3D6B-C656-808D-76A299686C93}"/>
              </a:ext>
            </a:extLst>
          </p:cNvPr>
          <p:cNvSpPr/>
          <p:nvPr/>
        </p:nvSpPr>
        <p:spPr>
          <a:xfrm>
            <a:off x="309839" y="6121225"/>
            <a:ext cx="934413" cy="1791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1B60BB1-782D-7C1F-8397-38D7F1D8689E}"/>
              </a:ext>
            </a:extLst>
          </p:cNvPr>
          <p:cNvSpPr txBox="1"/>
          <p:nvPr/>
        </p:nvSpPr>
        <p:spPr>
          <a:xfrm>
            <a:off x="1385132" y="5736554"/>
            <a:ext cx="2459458" cy="923330"/>
          </a:xfrm>
          <a:prstGeom prst="rect">
            <a:avLst/>
          </a:prstGeom>
          <a:noFill/>
        </p:spPr>
        <p:txBody>
          <a:bodyPr wrap="square" rtlCol="0">
            <a:spAutoFit/>
          </a:bodyPr>
          <a:lstStyle/>
          <a:p>
            <a:r>
              <a:rPr lang="en-US" altLang="zh-CN" dirty="0"/>
              <a:t>I will not mention the classical models such as N-grams LMS.</a:t>
            </a:r>
            <a:endParaRPr lang="zh-CN" altLang="en-US" dirty="0"/>
          </a:p>
        </p:txBody>
      </p:sp>
      <p:pic>
        <p:nvPicPr>
          <p:cNvPr id="15" name="图片 14">
            <a:extLst>
              <a:ext uri="{FF2B5EF4-FFF2-40B4-BE49-F238E27FC236}">
                <a16:creationId xmlns:a16="http://schemas.microsoft.com/office/drawing/2014/main" id="{0B234403-F208-A007-1AFB-D47CC53FD409}"/>
              </a:ext>
            </a:extLst>
          </p:cNvPr>
          <p:cNvPicPr>
            <a:picLocks noChangeAspect="1"/>
          </p:cNvPicPr>
          <p:nvPr/>
        </p:nvPicPr>
        <p:blipFill>
          <a:blip r:embed="rId3"/>
          <a:stretch>
            <a:fillRect/>
          </a:stretch>
        </p:blipFill>
        <p:spPr>
          <a:xfrm>
            <a:off x="291265" y="2871101"/>
            <a:ext cx="4613646" cy="447738"/>
          </a:xfrm>
          <a:prstGeom prst="rect">
            <a:avLst/>
          </a:prstGeom>
        </p:spPr>
      </p:pic>
      <p:pic>
        <p:nvPicPr>
          <p:cNvPr id="13316" name="Picture 4">
            <a:extLst>
              <a:ext uri="{FF2B5EF4-FFF2-40B4-BE49-F238E27FC236}">
                <a16:creationId xmlns:a16="http://schemas.microsoft.com/office/drawing/2014/main" id="{36776AC0-05B1-67A1-CD16-F5B06985A1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839" y="3783893"/>
            <a:ext cx="4033778" cy="1104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634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291265"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04</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学习内容分享</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112638" y="890529"/>
            <a:ext cx="4688462"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RESULTS AND APPLICATIONS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4338" name="Picture 2">
            <a:extLst>
              <a:ext uri="{FF2B5EF4-FFF2-40B4-BE49-F238E27FC236}">
                <a16:creationId xmlns:a16="http://schemas.microsoft.com/office/drawing/2014/main" id="{CD5DC320-7D8C-89F3-5741-B74E91404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9072" y="3564930"/>
            <a:ext cx="3097721" cy="240254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2E1680E5-3BF7-4925-953C-BB83716C4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838" y="3874434"/>
            <a:ext cx="3378574" cy="2186566"/>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386972A5-73BD-0218-17B7-632EB147A077}"/>
              </a:ext>
            </a:extLst>
          </p:cNvPr>
          <p:cNvSpPr txBox="1"/>
          <p:nvPr/>
        </p:nvSpPr>
        <p:spPr>
          <a:xfrm>
            <a:off x="1931318" y="3380264"/>
            <a:ext cx="2371739" cy="369332"/>
          </a:xfrm>
          <a:prstGeom prst="rect">
            <a:avLst/>
          </a:prstGeom>
          <a:noFill/>
        </p:spPr>
        <p:txBody>
          <a:bodyPr wrap="square" rtlCol="0">
            <a:spAutoFit/>
          </a:bodyPr>
          <a:lstStyle/>
          <a:p>
            <a:r>
              <a:rPr lang="en-US" altLang="zh-CN" b="1" dirty="0" err="1">
                <a:solidFill>
                  <a:schemeClr val="accent1"/>
                </a:solidFill>
              </a:rPr>
              <a:t>BiRNN</a:t>
            </a:r>
            <a:r>
              <a:rPr lang="en-US" altLang="zh-CN" b="1" dirty="0">
                <a:solidFill>
                  <a:schemeClr val="accent1"/>
                </a:solidFill>
              </a:rPr>
              <a:t> &amp; BiLSTM</a:t>
            </a:r>
            <a:endParaRPr lang="zh-CN" altLang="en-US" b="1" dirty="0">
              <a:solidFill>
                <a:schemeClr val="accent1"/>
              </a:solidFill>
            </a:endParaRPr>
          </a:p>
        </p:txBody>
      </p:sp>
      <p:sp>
        <p:nvSpPr>
          <p:cNvPr id="17" name="文本框 16">
            <a:extLst>
              <a:ext uri="{FF2B5EF4-FFF2-40B4-BE49-F238E27FC236}">
                <a16:creationId xmlns:a16="http://schemas.microsoft.com/office/drawing/2014/main" id="{BA5C29CC-3707-4182-0FD7-BA6B59774E6F}"/>
              </a:ext>
            </a:extLst>
          </p:cNvPr>
          <p:cNvSpPr txBox="1"/>
          <p:nvPr/>
        </p:nvSpPr>
        <p:spPr>
          <a:xfrm>
            <a:off x="7652366" y="3228103"/>
            <a:ext cx="3404427" cy="646331"/>
          </a:xfrm>
          <a:prstGeom prst="rect">
            <a:avLst/>
          </a:prstGeom>
          <a:noFill/>
        </p:spPr>
        <p:txBody>
          <a:bodyPr wrap="square" rtlCol="0">
            <a:spAutoFit/>
          </a:bodyPr>
          <a:lstStyle/>
          <a:p>
            <a:r>
              <a:rPr lang="en-US" altLang="zh-CN" b="1" dirty="0">
                <a:solidFill>
                  <a:schemeClr val="accent1"/>
                </a:solidFill>
              </a:rPr>
              <a:t>	CNN</a:t>
            </a:r>
            <a:endParaRPr lang="en-US" altLang="zh-CN" b="0" i="0" dirty="0">
              <a:solidFill>
                <a:srgbClr val="111111"/>
              </a:solidFill>
              <a:effectLst/>
              <a:latin typeface="Helvetica" panose="020B0604020202020204" pitchFamily="34" charset="0"/>
            </a:endParaRPr>
          </a:p>
          <a:p>
            <a:endParaRPr lang="zh-CN" altLang="en-US" b="1" dirty="0">
              <a:solidFill>
                <a:schemeClr val="accent1"/>
              </a:solidFill>
            </a:endParaRPr>
          </a:p>
        </p:txBody>
      </p:sp>
    </p:spTree>
    <p:extLst>
      <p:ext uri="{BB962C8B-B14F-4D97-AF65-F5344CB8AC3E}">
        <p14:creationId xmlns:p14="http://schemas.microsoft.com/office/powerpoint/2010/main" val="73292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291265"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04</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学习内容分享</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112638" y="890529"/>
            <a:ext cx="4688462"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RESULTS AND APPLICATIONS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F30F8231-4ABB-FF82-0365-97B99086ECCF}"/>
              </a:ext>
            </a:extLst>
          </p:cNvPr>
          <p:cNvGrpSpPr/>
          <p:nvPr/>
        </p:nvGrpSpPr>
        <p:grpSpPr>
          <a:xfrm>
            <a:off x="200056" y="1280869"/>
            <a:ext cx="3388271" cy="1575978"/>
            <a:chOff x="4305417" y="1784949"/>
            <a:chExt cx="4374339" cy="1905067"/>
          </a:xfrm>
        </p:grpSpPr>
        <p:sp>
          <p:nvSpPr>
            <p:cNvPr id="17" name="矩形 3">
              <a:extLst>
                <a:ext uri="{FF2B5EF4-FFF2-40B4-BE49-F238E27FC236}">
                  <a16:creationId xmlns:a16="http://schemas.microsoft.com/office/drawing/2014/main" id="{8D40D325-3673-880D-6792-12531E3C018A}"/>
                </a:ext>
              </a:extLst>
            </p:cNvPr>
            <p:cNvSpPr/>
            <p:nvPr/>
          </p:nvSpPr>
          <p:spPr>
            <a:xfrm>
              <a:off x="4900420" y="2204506"/>
              <a:ext cx="3779336" cy="1377317"/>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9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mn-ea"/>
              </a:endParaRPr>
            </a:p>
          </p:txBody>
        </p:sp>
        <p:sp>
          <p:nvSpPr>
            <p:cNvPr id="18" name="直角三角形 2">
              <a:extLst>
                <a:ext uri="{FF2B5EF4-FFF2-40B4-BE49-F238E27FC236}">
                  <a16:creationId xmlns:a16="http://schemas.microsoft.com/office/drawing/2014/main" id="{4A7CEEE0-B0A3-6C37-67B0-FAB15F039B56}"/>
                </a:ext>
              </a:extLst>
            </p:cNvPr>
            <p:cNvSpPr/>
            <p:nvPr/>
          </p:nvSpPr>
          <p:spPr>
            <a:xfrm rot="17117050" flipH="1">
              <a:off x="4907991" y="2678040"/>
              <a:ext cx="1039933" cy="984020"/>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bg1">
                <a:lumMod val="65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mn-ea"/>
              </a:endParaRPr>
            </a:p>
          </p:txBody>
        </p:sp>
        <p:sp>
          <p:nvSpPr>
            <p:cNvPr id="21" name="任意多边形 13">
              <a:extLst>
                <a:ext uri="{FF2B5EF4-FFF2-40B4-BE49-F238E27FC236}">
                  <a16:creationId xmlns:a16="http://schemas.microsoft.com/office/drawing/2014/main" id="{F04B62D3-7CA2-1E67-FE53-0CCD31A1B56C}"/>
                </a:ext>
              </a:extLst>
            </p:cNvPr>
            <p:cNvSpPr/>
            <p:nvPr/>
          </p:nvSpPr>
          <p:spPr>
            <a:xfrm>
              <a:off x="4305417" y="1784949"/>
              <a:ext cx="1735931" cy="1027510"/>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2"/>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mn-ea"/>
              </a:endParaRPr>
            </a:p>
          </p:txBody>
        </p:sp>
      </p:grpSp>
      <p:sp>
        <p:nvSpPr>
          <p:cNvPr id="12" name="文本框 11">
            <a:extLst>
              <a:ext uri="{FF2B5EF4-FFF2-40B4-BE49-F238E27FC236}">
                <a16:creationId xmlns:a16="http://schemas.microsoft.com/office/drawing/2014/main" id="{FD69BF00-9BD6-D4FF-4E38-3BA461BFBE8A}"/>
              </a:ext>
            </a:extLst>
          </p:cNvPr>
          <p:cNvSpPr txBox="1"/>
          <p:nvPr/>
        </p:nvSpPr>
        <p:spPr>
          <a:xfrm>
            <a:off x="1421760" y="1730144"/>
            <a:ext cx="2422830" cy="1477328"/>
          </a:xfrm>
          <a:prstGeom prst="rect">
            <a:avLst/>
          </a:prstGeom>
          <a:noFill/>
        </p:spPr>
        <p:txBody>
          <a:bodyPr wrap="square" rtlCol="0">
            <a:spAutoFit/>
          </a:bodyPr>
          <a:lstStyle/>
          <a:p>
            <a:r>
              <a:rPr lang="en-US" altLang="zh-CN" b="1" u="sng" dirty="0">
                <a:solidFill>
                  <a:schemeClr val="accent2">
                    <a:lumMod val="75000"/>
                  </a:schemeClr>
                </a:solidFill>
              </a:rPr>
              <a:t> Sequence to Sequence (seq2seq) and Attention</a:t>
            </a:r>
          </a:p>
          <a:p>
            <a:endParaRPr lang="en-US" altLang="zh-CN" b="1" u="sng" dirty="0">
              <a:solidFill>
                <a:schemeClr val="accent2">
                  <a:lumMod val="75000"/>
                </a:schemeClr>
              </a:solidFill>
            </a:endParaRPr>
          </a:p>
          <a:p>
            <a:endParaRPr lang="zh-CN" altLang="en-US" b="1" dirty="0">
              <a:solidFill>
                <a:schemeClr val="accent2">
                  <a:lumMod val="75000"/>
                </a:schemeClr>
              </a:solidFill>
            </a:endParaRPr>
          </a:p>
        </p:txBody>
      </p:sp>
      <p:sp>
        <p:nvSpPr>
          <p:cNvPr id="7" name="文本框 6">
            <a:extLst>
              <a:ext uri="{FF2B5EF4-FFF2-40B4-BE49-F238E27FC236}">
                <a16:creationId xmlns:a16="http://schemas.microsoft.com/office/drawing/2014/main" id="{0C90CF6D-6BF3-E33C-A541-515B93B0C0DA}"/>
              </a:ext>
            </a:extLst>
          </p:cNvPr>
          <p:cNvSpPr txBox="1"/>
          <p:nvPr/>
        </p:nvSpPr>
        <p:spPr>
          <a:xfrm>
            <a:off x="5829995" y="1352194"/>
            <a:ext cx="5547360" cy="369332"/>
          </a:xfrm>
          <a:prstGeom prst="rect">
            <a:avLst/>
          </a:prstGeom>
          <a:noFill/>
        </p:spPr>
        <p:txBody>
          <a:bodyPr wrap="square" rtlCol="0">
            <a:spAutoFit/>
          </a:bodyPr>
          <a:lstStyle/>
          <a:p>
            <a:r>
              <a:rPr lang="en-US" altLang="zh-CN" b="1" dirty="0">
                <a:solidFill>
                  <a:schemeClr val="accent1"/>
                </a:solidFill>
              </a:rPr>
              <a:t>High Level pipeline without attention mechanism</a:t>
            </a:r>
            <a:endParaRPr lang="zh-CN" altLang="en-US" b="1" dirty="0">
              <a:solidFill>
                <a:schemeClr val="accent1"/>
              </a:solidFill>
            </a:endParaRPr>
          </a:p>
        </p:txBody>
      </p:sp>
      <p:pic>
        <p:nvPicPr>
          <p:cNvPr id="18434" name="Picture 2">
            <a:extLst>
              <a:ext uri="{FF2B5EF4-FFF2-40B4-BE49-F238E27FC236}">
                <a16:creationId xmlns:a16="http://schemas.microsoft.com/office/drawing/2014/main" id="{ED0338DB-39DA-99ED-9001-7583ED6E83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126" y="5252825"/>
            <a:ext cx="3688464" cy="1374529"/>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54C5D384-17E5-AC37-34A9-3D7E37BAD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200" y="1739819"/>
            <a:ext cx="4543040" cy="2176282"/>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5D0ECB25-96D1-66F8-4C0E-3C760B1D2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1320" y="4270626"/>
            <a:ext cx="4288374" cy="252085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ECA6152-2902-F14E-EF24-DB81446113A1}"/>
              </a:ext>
            </a:extLst>
          </p:cNvPr>
          <p:cNvSpPr txBox="1"/>
          <p:nvPr/>
        </p:nvSpPr>
        <p:spPr>
          <a:xfrm>
            <a:off x="3844590" y="5252825"/>
            <a:ext cx="2866730" cy="646331"/>
          </a:xfrm>
          <a:prstGeom prst="rect">
            <a:avLst/>
          </a:prstGeom>
          <a:noFill/>
        </p:spPr>
        <p:txBody>
          <a:bodyPr wrap="square" rtlCol="0">
            <a:spAutoFit/>
          </a:bodyPr>
          <a:lstStyle/>
          <a:p>
            <a:r>
              <a:rPr lang="en-US" altLang="zh-CN" b="1" dirty="0">
                <a:solidFill>
                  <a:schemeClr val="accent1"/>
                </a:solidFill>
              </a:rPr>
              <a:t>With normal attention mechanism</a:t>
            </a:r>
            <a:endParaRPr lang="zh-CN" altLang="en-US" dirty="0"/>
          </a:p>
        </p:txBody>
      </p:sp>
      <p:pic>
        <p:nvPicPr>
          <p:cNvPr id="10" name="图片 9">
            <a:extLst>
              <a:ext uri="{FF2B5EF4-FFF2-40B4-BE49-F238E27FC236}">
                <a16:creationId xmlns:a16="http://schemas.microsoft.com/office/drawing/2014/main" id="{D0BC1BA7-EC96-81DB-993F-37806E820DA4}"/>
              </a:ext>
            </a:extLst>
          </p:cNvPr>
          <p:cNvPicPr>
            <a:picLocks noChangeAspect="1"/>
          </p:cNvPicPr>
          <p:nvPr/>
        </p:nvPicPr>
        <p:blipFill>
          <a:blip r:embed="rId5"/>
          <a:stretch>
            <a:fillRect/>
          </a:stretch>
        </p:blipFill>
        <p:spPr>
          <a:xfrm>
            <a:off x="0" y="3348205"/>
            <a:ext cx="6137762" cy="906289"/>
          </a:xfrm>
          <a:prstGeom prst="rect">
            <a:avLst/>
          </a:prstGeom>
        </p:spPr>
      </p:pic>
      <p:sp>
        <p:nvSpPr>
          <p:cNvPr id="26" name="文本框 25">
            <a:extLst>
              <a:ext uri="{FF2B5EF4-FFF2-40B4-BE49-F238E27FC236}">
                <a16:creationId xmlns:a16="http://schemas.microsoft.com/office/drawing/2014/main" id="{9FC69884-A126-87EC-606F-B43C8D071B9A}"/>
              </a:ext>
            </a:extLst>
          </p:cNvPr>
          <p:cNvSpPr txBox="1"/>
          <p:nvPr/>
        </p:nvSpPr>
        <p:spPr>
          <a:xfrm>
            <a:off x="5939874" y="6396335"/>
            <a:ext cx="6096000" cy="923330"/>
          </a:xfrm>
          <a:prstGeom prst="rect">
            <a:avLst/>
          </a:prstGeom>
          <a:noFill/>
        </p:spPr>
        <p:txBody>
          <a:bodyPr wrap="square">
            <a:spAutoFit/>
          </a:bodyPr>
          <a:lstStyle/>
          <a:p>
            <a:pPr algn="just"/>
            <a:r>
              <a:rPr lang="en-US" altLang="zh-CN" b="0" i="0" u="sng" dirty="0" err="1">
                <a:solidFill>
                  <a:srgbClr val="111111"/>
                </a:solidFill>
                <a:effectLst/>
                <a:latin typeface="Helvetica" panose="020B0604020202020204" pitchFamily="34" charset="0"/>
              </a:rPr>
              <a:t>Bahdanau</a:t>
            </a:r>
            <a:r>
              <a:rPr lang="en-US" altLang="zh-CN" b="0" i="0" u="sng" dirty="0">
                <a:solidFill>
                  <a:srgbClr val="111111"/>
                </a:solidFill>
                <a:effectLst/>
                <a:latin typeface="Helvetica" panose="020B0604020202020204" pitchFamily="34" charset="0"/>
              </a:rPr>
              <a:t> Model</a:t>
            </a:r>
            <a:endParaRPr lang="en-US" altLang="zh-CN" b="0" i="0" dirty="0">
              <a:solidFill>
                <a:srgbClr val="111111"/>
              </a:solidFill>
              <a:effectLst/>
              <a:latin typeface="Helvetica" panose="020B0604020202020204" pitchFamily="34" charset="0"/>
            </a:endParaRPr>
          </a:p>
          <a:p>
            <a:br>
              <a:rPr lang="en-US" altLang="zh-CN" b="0" i="0" dirty="0">
                <a:solidFill>
                  <a:srgbClr val="111111"/>
                </a:solidFill>
                <a:effectLst/>
                <a:latin typeface="Helvetica" panose="020B0604020202020204" pitchFamily="34" charset="0"/>
              </a:rPr>
            </a:br>
            <a:endParaRPr lang="zh-CN" altLang="en-US" dirty="0"/>
          </a:p>
        </p:txBody>
      </p:sp>
    </p:spTree>
    <p:extLst>
      <p:ext uri="{BB962C8B-B14F-4D97-AF65-F5344CB8AC3E}">
        <p14:creationId xmlns:p14="http://schemas.microsoft.com/office/powerpoint/2010/main" val="3599506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A094B111-C269-A026-EB3B-B5F670EB18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78DDCC99-B4DD-0514-4BAE-B548363376D9}"/>
              </a:ext>
            </a:extLst>
          </p:cNvPr>
          <p:cNvSpPr/>
          <p:nvPr/>
        </p:nvSpPr>
        <p:spPr>
          <a:xfrm>
            <a:off x="5475317" y="3018381"/>
            <a:ext cx="1241365" cy="707886"/>
          </a:xfrm>
          <a:prstGeom prst="rect">
            <a:avLst/>
          </a:prstGeom>
        </p:spPr>
        <p:txBody>
          <a:bodyPr wrap="none">
            <a:spAutoFit/>
          </a:bodyPr>
          <a:lstStyle/>
          <a:p>
            <a:pPr algn="ctr">
              <a:spcAft>
                <a:spcPts val="0"/>
              </a:spcAft>
              <a:defRPr/>
            </a:pPr>
            <a:r>
              <a:rPr lang="zh-CN" altLang="en-US" sz="40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绪论</a:t>
            </a:r>
            <a:endParaRPr lang="zh-CN" altLang="zh-CN" sz="40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a:extLst>
              <a:ext uri="{FF2B5EF4-FFF2-40B4-BE49-F238E27FC236}">
                <a16:creationId xmlns:a16="http://schemas.microsoft.com/office/drawing/2014/main" id="{AE5ED728-9898-0887-FFF0-6722247D4856}"/>
              </a:ext>
            </a:extLst>
          </p:cNvPr>
          <p:cNvGrpSpPr/>
          <p:nvPr/>
        </p:nvGrpSpPr>
        <p:grpSpPr>
          <a:xfrm>
            <a:off x="5543007" y="1494806"/>
            <a:ext cx="1105987" cy="1105987"/>
            <a:chOff x="6530242" y="1948110"/>
            <a:chExt cx="453197" cy="453197"/>
          </a:xfrm>
        </p:grpSpPr>
        <p:sp>
          <p:nvSpPr>
            <p:cNvPr id="4" name="椭圆 3">
              <a:extLst>
                <a:ext uri="{FF2B5EF4-FFF2-40B4-BE49-F238E27FC236}">
                  <a16:creationId xmlns:a16="http://schemas.microsoft.com/office/drawing/2014/main" id="{297BCFD1-F127-4C38-E4AB-3B18B755B463}"/>
                </a:ext>
              </a:extLst>
            </p:cNvPr>
            <p:cNvSpPr/>
            <p:nvPr/>
          </p:nvSpPr>
          <p:spPr>
            <a:xfrm>
              <a:off x="6530242" y="1948110"/>
              <a:ext cx="453197" cy="4531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800"/>
            </a:p>
          </p:txBody>
        </p:sp>
        <p:sp>
          <p:nvSpPr>
            <p:cNvPr id="5" name="文本框 4">
              <a:extLst>
                <a:ext uri="{FF2B5EF4-FFF2-40B4-BE49-F238E27FC236}">
                  <a16:creationId xmlns:a16="http://schemas.microsoft.com/office/drawing/2014/main" id="{E20E552F-9D61-B19C-E70B-0221DECB89ED}"/>
                </a:ext>
              </a:extLst>
            </p:cNvPr>
            <p:cNvSpPr txBox="1"/>
            <p:nvPr/>
          </p:nvSpPr>
          <p:spPr>
            <a:xfrm>
              <a:off x="6613910" y="2014196"/>
              <a:ext cx="285865" cy="340515"/>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01</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grpSp>
      <p:sp>
        <p:nvSpPr>
          <p:cNvPr id="7" name="文本框 6">
            <a:extLst>
              <a:ext uri="{FF2B5EF4-FFF2-40B4-BE49-F238E27FC236}">
                <a16:creationId xmlns:a16="http://schemas.microsoft.com/office/drawing/2014/main" id="{2CDA6618-B182-A567-C377-91C1D12B8D67}"/>
              </a:ext>
            </a:extLst>
          </p:cNvPr>
          <p:cNvSpPr txBox="1"/>
          <p:nvPr/>
        </p:nvSpPr>
        <p:spPr>
          <a:xfrm>
            <a:off x="4141305" y="3726267"/>
            <a:ext cx="3909392" cy="369332"/>
          </a:xfrm>
          <a:prstGeom prst="rect">
            <a:avLst/>
          </a:prstGeom>
          <a:noFill/>
        </p:spPr>
        <p:txBody>
          <a:bodyPr wrap="square" rtlCol="0">
            <a:spAutoFit/>
          </a:bodyPr>
          <a:lstStyle/>
          <a:p>
            <a:pPr algn="dist"/>
            <a:r>
              <a:rPr kumimoji="1" lang="en" altLang="zh-CN" spc="300" dirty="0">
                <a:solidFill>
                  <a:schemeClr val="bg1">
                    <a:lumMod val="75000"/>
                  </a:schemeClr>
                </a:solidFill>
              </a:rPr>
              <a:t>INTRODUCTION</a:t>
            </a:r>
            <a:endParaRPr kumimoji="1" lang="zh-CN" altLang="en-US" spc="300" dirty="0">
              <a:solidFill>
                <a:schemeClr val="bg1">
                  <a:lumMod val="75000"/>
                </a:schemeClr>
              </a:solidFill>
            </a:endParaRPr>
          </a:p>
        </p:txBody>
      </p:sp>
      <p:grpSp>
        <p:nvGrpSpPr>
          <p:cNvPr id="8" name="组合 7">
            <a:extLst>
              <a:ext uri="{FF2B5EF4-FFF2-40B4-BE49-F238E27FC236}">
                <a16:creationId xmlns:a16="http://schemas.microsoft.com/office/drawing/2014/main" id="{906A8F87-3624-DC58-2329-BB48ED221117}"/>
              </a:ext>
            </a:extLst>
          </p:cNvPr>
          <p:cNvGrpSpPr/>
          <p:nvPr/>
        </p:nvGrpSpPr>
        <p:grpSpPr>
          <a:xfrm>
            <a:off x="5774726" y="4710324"/>
            <a:ext cx="642547" cy="97971"/>
            <a:chOff x="5774727" y="4882243"/>
            <a:chExt cx="642547" cy="97971"/>
          </a:xfrm>
          <a:solidFill>
            <a:schemeClr val="accent1">
              <a:lumMod val="40000"/>
              <a:lumOff val="60000"/>
            </a:schemeClr>
          </a:solidFill>
        </p:grpSpPr>
        <p:sp>
          <p:nvSpPr>
            <p:cNvPr id="9" name="椭圆 8">
              <a:extLst>
                <a:ext uri="{FF2B5EF4-FFF2-40B4-BE49-F238E27FC236}">
                  <a16:creationId xmlns:a16="http://schemas.microsoft.com/office/drawing/2014/main" id="{94926801-065A-1971-5533-B8FC9982243F}"/>
                </a:ext>
              </a:extLst>
            </p:cNvPr>
            <p:cNvSpPr/>
            <p:nvPr/>
          </p:nvSpPr>
          <p:spPr>
            <a:xfrm>
              <a:off x="5774727" y="4882243"/>
              <a:ext cx="97971" cy="979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01718FF5-1F3A-6CE1-00EB-F1F4923A80EE}"/>
                </a:ext>
              </a:extLst>
            </p:cNvPr>
            <p:cNvSpPr/>
            <p:nvPr/>
          </p:nvSpPr>
          <p:spPr>
            <a:xfrm>
              <a:off x="6047015" y="4882243"/>
              <a:ext cx="97971" cy="979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8DE63ECC-A748-42C6-DF66-23500AD33C55}"/>
                </a:ext>
              </a:extLst>
            </p:cNvPr>
            <p:cNvSpPr/>
            <p:nvPr/>
          </p:nvSpPr>
          <p:spPr>
            <a:xfrm>
              <a:off x="6319303" y="4882243"/>
              <a:ext cx="97971" cy="979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5" name="三角形 14">
            <a:extLst>
              <a:ext uri="{FF2B5EF4-FFF2-40B4-BE49-F238E27FC236}">
                <a16:creationId xmlns:a16="http://schemas.microsoft.com/office/drawing/2014/main" id="{125C5BD6-A609-3FDA-DE40-70583D62A62E}"/>
              </a:ext>
            </a:extLst>
          </p:cNvPr>
          <p:cNvSpPr/>
          <p:nvPr/>
        </p:nvSpPr>
        <p:spPr>
          <a:xfrm>
            <a:off x="0" y="5452604"/>
            <a:ext cx="5747190" cy="1405394"/>
          </a:xfrm>
          <a:prstGeom prst="triangle">
            <a:avLst>
              <a:gd name="adj" fmla="val 0"/>
            </a:avLst>
          </a:prstGeom>
          <a:solidFill>
            <a:srgbClr val="5E8EB9"/>
          </a:solidFill>
          <a:ln>
            <a:noFill/>
          </a:ln>
          <a:effectLst>
            <a:outerShdw blurRad="177800" dist="38100" dir="13500000" algn="br" rotWithShape="0">
              <a:prstClr val="black">
                <a:alpha val="168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三角形 16">
            <a:extLst>
              <a:ext uri="{FF2B5EF4-FFF2-40B4-BE49-F238E27FC236}">
                <a16:creationId xmlns:a16="http://schemas.microsoft.com/office/drawing/2014/main" id="{E4025779-BE09-1C44-45B5-2541EFD47D51}"/>
              </a:ext>
            </a:extLst>
          </p:cNvPr>
          <p:cNvSpPr/>
          <p:nvPr/>
        </p:nvSpPr>
        <p:spPr>
          <a:xfrm flipH="1">
            <a:off x="6468875" y="5452604"/>
            <a:ext cx="5747190" cy="1405394"/>
          </a:xfrm>
          <a:prstGeom prst="triangle">
            <a:avLst>
              <a:gd name="adj" fmla="val 0"/>
            </a:avLst>
          </a:prstGeom>
          <a:solidFill>
            <a:srgbClr val="5E8EB9"/>
          </a:solidFill>
          <a:ln>
            <a:noFill/>
          </a:ln>
          <a:effectLst>
            <a:outerShdw blurRad="177800" dist="38100" dir="13500000" algn="br" rotWithShape="0">
              <a:prstClr val="black">
                <a:alpha val="168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23618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E7B26FE-ED68-FEEF-300A-C3689C3C66FA}"/>
              </a:ext>
            </a:extLst>
          </p:cNvPr>
          <p:cNvSpPr/>
          <p:nvPr/>
        </p:nvSpPr>
        <p:spPr>
          <a:xfrm>
            <a:off x="0" y="0"/>
            <a:ext cx="12192000" cy="685800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AF960FE7-47C8-1325-05DF-A31B5754E7A3}"/>
              </a:ext>
            </a:extLst>
          </p:cNvPr>
          <p:cNvPicPr>
            <a:picLocks noChangeAspect="1"/>
          </p:cNvPicPr>
          <p:nvPr/>
        </p:nvPicPr>
        <p:blipFill>
          <a:blip r:embed="rId2"/>
          <a:stretch>
            <a:fillRect/>
          </a:stretch>
        </p:blipFill>
        <p:spPr>
          <a:xfrm>
            <a:off x="0" y="31818"/>
            <a:ext cx="12192000" cy="6794363"/>
          </a:xfrm>
          <a:prstGeom prst="rect">
            <a:avLst/>
          </a:prstGeom>
        </p:spPr>
      </p:pic>
      <p:pic>
        <p:nvPicPr>
          <p:cNvPr id="7" name="图片 6">
            <a:extLst>
              <a:ext uri="{FF2B5EF4-FFF2-40B4-BE49-F238E27FC236}">
                <a16:creationId xmlns:a16="http://schemas.microsoft.com/office/drawing/2014/main" id="{F3F7697B-1606-8C16-165F-3B7D6EC71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25975" y="-88988426"/>
            <a:ext cx="186690750" cy="186649943"/>
          </a:xfrm>
          <a:prstGeom prst="rect">
            <a:avLst/>
          </a:prstGeom>
        </p:spPr>
      </p:pic>
      <p:sp>
        <p:nvSpPr>
          <p:cNvPr id="8" name="文本框 7">
            <a:extLst>
              <a:ext uri="{FF2B5EF4-FFF2-40B4-BE49-F238E27FC236}">
                <a16:creationId xmlns:a16="http://schemas.microsoft.com/office/drawing/2014/main" id="{E7BE07BA-19B7-D529-9345-9F9C8DE6AC61}"/>
              </a:ext>
            </a:extLst>
          </p:cNvPr>
          <p:cNvSpPr txBox="1"/>
          <p:nvPr/>
        </p:nvSpPr>
        <p:spPr>
          <a:xfrm>
            <a:off x="254000" y="325120"/>
            <a:ext cx="3230880" cy="769441"/>
          </a:xfrm>
          <a:prstGeom prst="rect">
            <a:avLst/>
          </a:prstGeom>
          <a:noFill/>
        </p:spPr>
        <p:txBody>
          <a:bodyPr wrap="square" rtlCol="0">
            <a:spAutoFit/>
          </a:bodyPr>
          <a:lstStyle/>
          <a:p>
            <a:r>
              <a:rPr lang="en-US" altLang="zh-CN" sz="4400" dirty="0"/>
              <a:t>Transformer</a:t>
            </a:r>
            <a:endParaRPr lang="zh-CN" altLang="en-US" sz="4400" dirty="0"/>
          </a:p>
        </p:txBody>
      </p:sp>
    </p:spTree>
    <p:extLst>
      <p:ext uri="{BB962C8B-B14F-4D97-AF65-F5344CB8AC3E}">
        <p14:creationId xmlns:p14="http://schemas.microsoft.com/office/powerpoint/2010/main" val="1449788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960FE7-47C8-1325-05DF-A31B5754E7A3}"/>
              </a:ext>
            </a:extLst>
          </p:cNvPr>
          <p:cNvPicPr>
            <a:picLocks noChangeAspect="1"/>
          </p:cNvPicPr>
          <p:nvPr/>
        </p:nvPicPr>
        <p:blipFill>
          <a:blip r:embed="rId2"/>
          <a:stretch>
            <a:fillRect/>
          </a:stretch>
        </p:blipFill>
        <p:spPr>
          <a:xfrm>
            <a:off x="353955" y="-5254885"/>
            <a:ext cx="22072289" cy="12300455"/>
          </a:xfrm>
          <a:prstGeom prst="rect">
            <a:avLst/>
          </a:prstGeom>
        </p:spPr>
      </p:pic>
      <p:sp>
        <p:nvSpPr>
          <p:cNvPr id="2" name="矩形 1">
            <a:extLst>
              <a:ext uri="{FF2B5EF4-FFF2-40B4-BE49-F238E27FC236}">
                <a16:creationId xmlns:a16="http://schemas.microsoft.com/office/drawing/2014/main" id="{7E7B26FE-ED68-FEEF-300A-C3689C3C66FA}"/>
              </a:ext>
            </a:extLst>
          </p:cNvPr>
          <p:cNvSpPr/>
          <p:nvPr/>
        </p:nvSpPr>
        <p:spPr>
          <a:xfrm>
            <a:off x="0" y="0"/>
            <a:ext cx="12192000" cy="685800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70BF9F1-B1CF-F07E-34D7-E8FEA0E71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8894" y="-19502282"/>
            <a:ext cx="48641464" cy="48630834"/>
          </a:xfrm>
          <a:prstGeom prst="rect">
            <a:avLst/>
          </a:prstGeom>
        </p:spPr>
      </p:pic>
      <p:pic>
        <p:nvPicPr>
          <p:cNvPr id="8" name="图片 7">
            <a:extLst>
              <a:ext uri="{FF2B5EF4-FFF2-40B4-BE49-F238E27FC236}">
                <a16:creationId xmlns:a16="http://schemas.microsoft.com/office/drawing/2014/main" id="{B54BEC81-9F9C-1E7F-374D-0D06062F82F6}"/>
              </a:ext>
            </a:extLst>
          </p:cNvPr>
          <p:cNvPicPr>
            <a:picLocks noChangeAspect="1"/>
          </p:cNvPicPr>
          <p:nvPr/>
        </p:nvPicPr>
        <p:blipFill>
          <a:blip r:embed="rId4"/>
          <a:stretch>
            <a:fillRect/>
          </a:stretch>
        </p:blipFill>
        <p:spPr>
          <a:xfrm>
            <a:off x="536914" y="1032458"/>
            <a:ext cx="6820491" cy="1196444"/>
          </a:xfrm>
          <a:prstGeom prst="rect">
            <a:avLst/>
          </a:prstGeom>
        </p:spPr>
      </p:pic>
      <p:pic>
        <p:nvPicPr>
          <p:cNvPr id="10" name="图片 9">
            <a:extLst>
              <a:ext uri="{FF2B5EF4-FFF2-40B4-BE49-F238E27FC236}">
                <a16:creationId xmlns:a16="http://schemas.microsoft.com/office/drawing/2014/main" id="{25C88885-893E-3148-3878-B59B615DEEAB}"/>
              </a:ext>
            </a:extLst>
          </p:cNvPr>
          <p:cNvPicPr>
            <a:picLocks noChangeAspect="1"/>
          </p:cNvPicPr>
          <p:nvPr/>
        </p:nvPicPr>
        <p:blipFill>
          <a:blip r:embed="rId5"/>
          <a:stretch>
            <a:fillRect/>
          </a:stretch>
        </p:blipFill>
        <p:spPr>
          <a:xfrm>
            <a:off x="353955" y="2954601"/>
            <a:ext cx="6321165" cy="1207865"/>
          </a:xfrm>
          <a:prstGeom prst="rect">
            <a:avLst/>
          </a:prstGeom>
        </p:spPr>
      </p:pic>
    </p:spTree>
    <p:extLst>
      <p:ext uri="{BB962C8B-B14F-4D97-AF65-F5344CB8AC3E}">
        <p14:creationId xmlns:p14="http://schemas.microsoft.com/office/powerpoint/2010/main" val="1188156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960FE7-47C8-1325-05DF-A31B5754E7A3}"/>
              </a:ext>
            </a:extLst>
          </p:cNvPr>
          <p:cNvPicPr>
            <a:picLocks noChangeAspect="1"/>
          </p:cNvPicPr>
          <p:nvPr/>
        </p:nvPicPr>
        <p:blipFill>
          <a:blip r:embed="rId2"/>
          <a:stretch>
            <a:fillRect/>
          </a:stretch>
        </p:blipFill>
        <p:spPr>
          <a:xfrm>
            <a:off x="0" y="-1459539"/>
            <a:ext cx="15575280" cy="8679798"/>
          </a:xfrm>
          <a:prstGeom prst="rect">
            <a:avLst/>
          </a:prstGeom>
        </p:spPr>
      </p:pic>
      <p:sp>
        <p:nvSpPr>
          <p:cNvPr id="2" name="矩形 1">
            <a:extLst>
              <a:ext uri="{FF2B5EF4-FFF2-40B4-BE49-F238E27FC236}">
                <a16:creationId xmlns:a16="http://schemas.microsoft.com/office/drawing/2014/main" id="{7E7B26FE-ED68-FEEF-300A-C3689C3C66FA}"/>
              </a:ext>
            </a:extLst>
          </p:cNvPr>
          <p:cNvSpPr/>
          <p:nvPr/>
        </p:nvSpPr>
        <p:spPr>
          <a:xfrm>
            <a:off x="0" y="0"/>
            <a:ext cx="12192000" cy="685800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2ECAEF81-2895-F964-EC20-A6DE2EAFB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6405" y="-38809449"/>
            <a:ext cx="36041849" cy="84934097"/>
          </a:xfrm>
          <a:prstGeom prst="rect">
            <a:avLst/>
          </a:prstGeom>
        </p:spPr>
      </p:pic>
      <p:sp>
        <p:nvSpPr>
          <p:cNvPr id="4" name="文本框 3">
            <a:extLst>
              <a:ext uri="{FF2B5EF4-FFF2-40B4-BE49-F238E27FC236}">
                <a16:creationId xmlns:a16="http://schemas.microsoft.com/office/drawing/2014/main" id="{AA56F74B-A23E-6DDF-968D-6FA81D5C01A7}"/>
              </a:ext>
            </a:extLst>
          </p:cNvPr>
          <p:cNvSpPr txBox="1"/>
          <p:nvPr/>
        </p:nvSpPr>
        <p:spPr>
          <a:xfrm>
            <a:off x="637309" y="544946"/>
            <a:ext cx="3426691" cy="707886"/>
          </a:xfrm>
          <a:prstGeom prst="rect">
            <a:avLst/>
          </a:prstGeom>
          <a:noFill/>
        </p:spPr>
        <p:txBody>
          <a:bodyPr wrap="square" rtlCol="0">
            <a:spAutoFit/>
          </a:bodyPr>
          <a:lstStyle/>
          <a:p>
            <a:r>
              <a:rPr lang="en-US" altLang="zh-CN" sz="4000" b="1" dirty="0">
                <a:solidFill>
                  <a:schemeClr val="bg2"/>
                </a:solidFill>
              </a:rPr>
              <a:t>Encoder Part</a:t>
            </a:r>
            <a:endParaRPr lang="zh-CN" altLang="en-US" b="1" dirty="0">
              <a:solidFill>
                <a:schemeClr val="bg2"/>
              </a:solidFill>
            </a:endParaRPr>
          </a:p>
        </p:txBody>
      </p:sp>
    </p:spTree>
    <p:extLst>
      <p:ext uri="{BB962C8B-B14F-4D97-AF65-F5344CB8AC3E}">
        <p14:creationId xmlns:p14="http://schemas.microsoft.com/office/powerpoint/2010/main" val="2389577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960FE7-47C8-1325-05DF-A31B5754E7A3}"/>
              </a:ext>
            </a:extLst>
          </p:cNvPr>
          <p:cNvPicPr>
            <a:picLocks noChangeAspect="1"/>
          </p:cNvPicPr>
          <p:nvPr/>
        </p:nvPicPr>
        <p:blipFill>
          <a:blip r:embed="rId2"/>
          <a:stretch>
            <a:fillRect/>
          </a:stretch>
        </p:blipFill>
        <p:spPr>
          <a:xfrm>
            <a:off x="0" y="-3330828"/>
            <a:ext cx="22072289" cy="12300455"/>
          </a:xfrm>
          <a:prstGeom prst="rect">
            <a:avLst/>
          </a:prstGeom>
        </p:spPr>
      </p:pic>
      <p:sp>
        <p:nvSpPr>
          <p:cNvPr id="2" name="矩形 1">
            <a:extLst>
              <a:ext uri="{FF2B5EF4-FFF2-40B4-BE49-F238E27FC236}">
                <a16:creationId xmlns:a16="http://schemas.microsoft.com/office/drawing/2014/main" id="{7E7B26FE-ED68-FEEF-300A-C3689C3C66FA}"/>
              </a:ext>
            </a:extLst>
          </p:cNvPr>
          <p:cNvSpPr/>
          <p:nvPr/>
        </p:nvSpPr>
        <p:spPr>
          <a:xfrm>
            <a:off x="0" y="0"/>
            <a:ext cx="12192000" cy="685800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70BF9F1-B1CF-F07E-34D7-E8FEA0E71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3544" y="-19699229"/>
            <a:ext cx="48641464" cy="48630834"/>
          </a:xfrm>
          <a:prstGeom prst="rect">
            <a:avLst/>
          </a:prstGeom>
        </p:spPr>
      </p:pic>
      <p:pic>
        <p:nvPicPr>
          <p:cNvPr id="5" name="图片 4">
            <a:extLst>
              <a:ext uri="{FF2B5EF4-FFF2-40B4-BE49-F238E27FC236}">
                <a16:creationId xmlns:a16="http://schemas.microsoft.com/office/drawing/2014/main" id="{E77573C2-6615-019F-9118-AFCA7C570962}"/>
              </a:ext>
            </a:extLst>
          </p:cNvPr>
          <p:cNvPicPr>
            <a:picLocks noChangeAspect="1"/>
          </p:cNvPicPr>
          <p:nvPr/>
        </p:nvPicPr>
        <p:blipFill>
          <a:blip r:embed="rId4"/>
          <a:stretch>
            <a:fillRect/>
          </a:stretch>
        </p:blipFill>
        <p:spPr>
          <a:xfrm>
            <a:off x="730786" y="3429000"/>
            <a:ext cx="5799323" cy="3071126"/>
          </a:xfrm>
          <a:prstGeom prst="rect">
            <a:avLst/>
          </a:prstGeom>
        </p:spPr>
      </p:pic>
      <p:pic>
        <p:nvPicPr>
          <p:cNvPr id="10" name="图片 9">
            <a:extLst>
              <a:ext uri="{FF2B5EF4-FFF2-40B4-BE49-F238E27FC236}">
                <a16:creationId xmlns:a16="http://schemas.microsoft.com/office/drawing/2014/main" id="{D864E4D1-E2AC-C73D-44FC-88A4890E6CEF}"/>
              </a:ext>
            </a:extLst>
          </p:cNvPr>
          <p:cNvPicPr>
            <a:picLocks noChangeAspect="1"/>
          </p:cNvPicPr>
          <p:nvPr/>
        </p:nvPicPr>
        <p:blipFill>
          <a:blip r:embed="rId5"/>
          <a:stretch>
            <a:fillRect/>
          </a:stretch>
        </p:blipFill>
        <p:spPr>
          <a:xfrm>
            <a:off x="1108008" y="1420509"/>
            <a:ext cx="5044877" cy="1005927"/>
          </a:xfrm>
          <a:prstGeom prst="rect">
            <a:avLst/>
          </a:prstGeom>
        </p:spPr>
      </p:pic>
    </p:spTree>
    <p:extLst>
      <p:ext uri="{BB962C8B-B14F-4D97-AF65-F5344CB8AC3E}">
        <p14:creationId xmlns:p14="http://schemas.microsoft.com/office/powerpoint/2010/main" val="2512753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960FE7-47C8-1325-05DF-A31B5754E7A3}"/>
              </a:ext>
            </a:extLst>
          </p:cNvPr>
          <p:cNvPicPr>
            <a:picLocks noChangeAspect="1"/>
          </p:cNvPicPr>
          <p:nvPr/>
        </p:nvPicPr>
        <p:blipFill>
          <a:blip r:embed="rId2"/>
          <a:stretch>
            <a:fillRect/>
          </a:stretch>
        </p:blipFill>
        <p:spPr>
          <a:xfrm>
            <a:off x="0" y="-1534040"/>
            <a:ext cx="22072289" cy="12300455"/>
          </a:xfrm>
          <a:prstGeom prst="rect">
            <a:avLst/>
          </a:prstGeom>
        </p:spPr>
      </p:pic>
      <p:sp>
        <p:nvSpPr>
          <p:cNvPr id="2" name="矩形 1">
            <a:extLst>
              <a:ext uri="{FF2B5EF4-FFF2-40B4-BE49-F238E27FC236}">
                <a16:creationId xmlns:a16="http://schemas.microsoft.com/office/drawing/2014/main" id="{7E7B26FE-ED68-FEEF-300A-C3689C3C66FA}"/>
              </a:ext>
            </a:extLst>
          </p:cNvPr>
          <p:cNvSpPr/>
          <p:nvPr/>
        </p:nvSpPr>
        <p:spPr>
          <a:xfrm>
            <a:off x="0" y="0"/>
            <a:ext cx="12192000" cy="685800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70BF9F1-B1CF-F07E-34D7-E8FEA0E71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68784" y="-20064990"/>
            <a:ext cx="48641464" cy="48630834"/>
          </a:xfrm>
          <a:prstGeom prst="rect">
            <a:avLst/>
          </a:prstGeom>
        </p:spPr>
      </p:pic>
      <p:pic>
        <p:nvPicPr>
          <p:cNvPr id="15362" name="Picture 2">
            <a:extLst>
              <a:ext uri="{FF2B5EF4-FFF2-40B4-BE49-F238E27FC236}">
                <a16:creationId xmlns:a16="http://schemas.microsoft.com/office/drawing/2014/main" id="{A838ECAF-C681-EF93-A3D3-1230FEF529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660" y="426460"/>
            <a:ext cx="5424852" cy="300254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9086766-10D0-CA17-BE97-302601D6F5DB}"/>
              </a:ext>
            </a:extLst>
          </p:cNvPr>
          <p:cNvSpPr txBox="1"/>
          <p:nvPr/>
        </p:nvSpPr>
        <p:spPr>
          <a:xfrm>
            <a:off x="1038660" y="4081671"/>
            <a:ext cx="5179260" cy="1569660"/>
          </a:xfrm>
          <a:prstGeom prst="rect">
            <a:avLst/>
          </a:prstGeom>
          <a:noFill/>
        </p:spPr>
        <p:txBody>
          <a:bodyPr wrap="square" rtlCol="0">
            <a:spAutoFit/>
          </a:bodyPr>
          <a:lstStyle/>
          <a:p>
            <a:r>
              <a:rPr lang="en-US" altLang="zh-CN" sz="2400" b="0" i="0" dirty="0">
                <a:solidFill>
                  <a:schemeClr val="bg2"/>
                </a:solidFill>
                <a:effectLst/>
                <a:latin typeface="charter"/>
              </a:rPr>
              <a:t>Relying on structured input from the attention heads, this neural network could perform various compositions. This might paly a role in disambiguation</a:t>
            </a:r>
            <a:r>
              <a:rPr lang="en-US" altLang="zh-CN" sz="2400" dirty="0">
                <a:solidFill>
                  <a:schemeClr val="bg2"/>
                </a:solidFill>
                <a:latin typeface="charter"/>
              </a:rPr>
              <a:t>.</a:t>
            </a:r>
            <a:endParaRPr lang="zh-CN" altLang="en-US" sz="2400" b="1" dirty="0">
              <a:solidFill>
                <a:schemeClr val="bg2"/>
              </a:solidFill>
            </a:endParaRPr>
          </a:p>
        </p:txBody>
      </p:sp>
    </p:spTree>
    <p:extLst>
      <p:ext uri="{BB962C8B-B14F-4D97-AF65-F5344CB8AC3E}">
        <p14:creationId xmlns:p14="http://schemas.microsoft.com/office/powerpoint/2010/main" val="3936942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960FE7-47C8-1325-05DF-A31B5754E7A3}"/>
              </a:ext>
            </a:extLst>
          </p:cNvPr>
          <p:cNvPicPr>
            <a:picLocks noChangeAspect="1"/>
          </p:cNvPicPr>
          <p:nvPr/>
        </p:nvPicPr>
        <p:blipFill>
          <a:blip r:embed="rId2"/>
          <a:stretch>
            <a:fillRect/>
          </a:stretch>
        </p:blipFill>
        <p:spPr>
          <a:xfrm>
            <a:off x="-11036145" y="-5442455"/>
            <a:ext cx="22072289" cy="12300455"/>
          </a:xfrm>
          <a:prstGeom prst="rect">
            <a:avLst/>
          </a:prstGeom>
        </p:spPr>
      </p:pic>
      <p:sp>
        <p:nvSpPr>
          <p:cNvPr id="2" name="矩形 1">
            <a:extLst>
              <a:ext uri="{FF2B5EF4-FFF2-40B4-BE49-F238E27FC236}">
                <a16:creationId xmlns:a16="http://schemas.microsoft.com/office/drawing/2014/main" id="{7E7B26FE-ED68-FEEF-300A-C3689C3C66FA}"/>
              </a:ext>
            </a:extLst>
          </p:cNvPr>
          <p:cNvSpPr/>
          <p:nvPr/>
        </p:nvSpPr>
        <p:spPr>
          <a:xfrm>
            <a:off x="0" y="0"/>
            <a:ext cx="12192000" cy="685800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70BF9F1-B1CF-F07E-34D7-E8FEA0E71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2614" y="-19637910"/>
            <a:ext cx="48641464" cy="48630834"/>
          </a:xfrm>
          <a:prstGeom prst="rect">
            <a:avLst/>
          </a:prstGeom>
        </p:spPr>
      </p:pic>
    </p:spTree>
    <p:extLst>
      <p:ext uri="{BB962C8B-B14F-4D97-AF65-F5344CB8AC3E}">
        <p14:creationId xmlns:p14="http://schemas.microsoft.com/office/powerpoint/2010/main" val="1693164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960FE7-47C8-1325-05DF-A31B5754E7A3}"/>
              </a:ext>
            </a:extLst>
          </p:cNvPr>
          <p:cNvPicPr>
            <a:picLocks noChangeAspect="1"/>
          </p:cNvPicPr>
          <p:nvPr/>
        </p:nvPicPr>
        <p:blipFill>
          <a:blip r:embed="rId2"/>
          <a:stretch>
            <a:fillRect/>
          </a:stretch>
        </p:blipFill>
        <p:spPr>
          <a:xfrm>
            <a:off x="-6403185" y="-2333495"/>
            <a:ext cx="22072289" cy="12300455"/>
          </a:xfrm>
          <a:prstGeom prst="rect">
            <a:avLst/>
          </a:prstGeom>
        </p:spPr>
      </p:pic>
      <p:sp>
        <p:nvSpPr>
          <p:cNvPr id="2" name="矩形 1">
            <a:extLst>
              <a:ext uri="{FF2B5EF4-FFF2-40B4-BE49-F238E27FC236}">
                <a16:creationId xmlns:a16="http://schemas.microsoft.com/office/drawing/2014/main" id="{7E7B26FE-ED68-FEEF-300A-C3689C3C66FA}"/>
              </a:ext>
            </a:extLst>
          </p:cNvPr>
          <p:cNvSpPr/>
          <p:nvPr/>
        </p:nvSpPr>
        <p:spPr>
          <a:xfrm>
            <a:off x="0" y="0"/>
            <a:ext cx="12192000" cy="685800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B25E047C-B42F-73D3-9466-B9439702B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3140" y="-73771741"/>
            <a:ext cx="51472725" cy="155938946"/>
          </a:xfrm>
          <a:prstGeom prst="rect">
            <a:avLst/>
          </a:prstGeom>
        </p:spPr>
      </p:pic>
      <p:sp>
        <p:nvSpPr>
          <p:cNvPr id="6" name="文本框 5">
            <a:extLst>
              <a:ext uri="{FF2B5EF4-FFF2-40B4-BE49-F238E27FC236}">
                <a16:creationId xmlns:a16="http://schemas.microsoft.com/office/drawing/2014/main" id="{AD253D53-8C5F-658B-5F96-D9F463398325}"/>
              </a:ext>
            </a:extLst>
          </p:cNvPr>
          <p:cNvSpPr txBox="1"/>
          <p:nvPr/>
        </p:nvSpPr>
        <p:spPr>
          <a:xfrm>
            <a:off x="637309" y="544946"/>
            <a:ext cx="3426691" cy="707886"/>
          </a:xfrm>
          <a:prstGeom prst="rect">
            <a:avLst/>
          </a:prstGeom>
          <a:noFill/>
        </p:spPr>
        <p:txBody>
          <a:bodyPr wrap="square" rtlCol="0">
            <a:spAutoFit/>
          </a:bodyPr>
          <a:lstStyle/>
          <a:p>
            <a:r>
              <a:rPr lang="en-US" altLang="zh-CN" sz="4000" b="1" dirty="0">
                <a:solidFill>
                  <a:schemeClr val="bg2"/>
                </a:solidFill>
              </a:rPr>
              <a:t>Decoder Part</a:t>
            </a:r>
            <a:endParaRPr lang="zh-CN" altLang="en-US" b="1" dirty="0">
              <a:solidFill>
                <a:schemeClr val="bg2"/>
              </a:solidFill>
            </a:endParaRPr>
          </a:p>
        </p:txBody>
      </p:sp>
    </p:spTree>
    <p:extLst>
      <p:ext uri="{BB962C8B-B14F-4D97-AF65-F5344CB8AC3E}">
        <p14:creationId xmlns:p14="http://schemas.microsoft.com/office/powerpoint/2010/main" val="1392526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960FE7-47C8-1325-05DF-A31B5754E7A3}"/>
              </a:ext>
            </a:extLst>
          </p:cNvPr>
          <p:cNvPicPr>
            <a:picLocks noChangeAspect="1"/>
          </p:cNvPicPr>
          <p:nvPr/>
        </p:nvPicPr>
        <p:blipFill>
          <a:blip r:embed="rId2"/>
          <a:stretch>
            <a:fillRect/>
          </a:stretch>
        </p:blipFill>
        <p:spPr>
          <a:xfrm>
            <a:off x="-9880289" y="-2721228"/>
            <a:ext cx="22072289" cy="12300455"/>
          </a:xfrm>
          <a:prstGeom prst="rect">
            <a:avLst/>
          </a:prstGeom>
        </p:spPr>
      </p:pic>
      <p:sp>
        <p:nvSpPr>
          <p:cNvPr id="2" name="矩形 1">
            <a:extLst>
              <a:ext uri="{FF2B5EF4-FFF2-40B4-BE49-F238E27FC236}">
                <a16:creationId xmlns:a16="http://schemas.microsoft.com/office/drawing/2014/main" id="{7E7B26FE-ED68-FEEF-300A-C3689C3C66FA}"/>
              </a:ext>
            </a:extLst>
          </p:cNvPr>
          <p:cNvSpPr/>
          <p:nvPr/>
        </p:nvSpPr>
        <p:spPr>
          <a:xfrm>
            <a:off x="0" y="0"/>
            <a:ext cx="12192000" cy="685800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70BF9F1-B1CF-F07E-34D7-E8FEA0E71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5276" y="-19360073"/>
            <a:ext cx="48641464" cy="48630834"/>
          </a:xfrm>
          <a:prstGeom prst="rect">
            <a:avLst/>
          </a:prstGeom>
        </p:spPr>
      </p:pic>
      <p:pic>
        <p:nvPicPr>
          <p:cNvPr id="9" name="图片 8">
            <a:extLst>
              <a:ext uri="{FF2B5EF4-FFF2-40B4-BE49-F238E27FC236}">
                <a16:creationId xmlns:a16="http://schemas.microsoft.com/office/drawing/2014/main" id="{2AC42C0B-9034-01F7-D737-FF3C9D395483}"/>
              </a:ext>
            </a:extLst>
          </p:cNvPr>
          <p:cNvPicPr>
            <a:picLocks noChangeAspect="1"/>
          </p:cNvPicPr>
          <p:nvPr/>
        </p:nvPicPr>
        <p:blipFill>
          <a:blip r:embed="rId4"/>
          <a:stretch>
            <a:fillRect/>
          </a:stretch>
        </p:blipFill>
        <p:spPr>
          <a:xfrm>
            <a:off x="4886036" y="3592946"/>
            <a:ext cx="8163619" cy="527581"/>
          </a:xfrm>
          <a:prstGeom prst="rect">
            <a:avLst/>
          </a:prstGeom>
        </p:spPr>
      </p:pic>
    </p:spTree>
    <p:extLst>
      <p:ext uri="{BB962C8B-B14F-4D97-AF65-F5344CB8AC3E}">
        <p14:creationId xmlns:p14="http://schemas.microsoft.com/office/powerpoint/2010/main" val="3793050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960FE7-47C8-1325-05DF-A31B5754E7A3}"/>
              </a:ext>
            </a:extLst>
          </p:cNvPr>
          <p:cNvPicPr>
            <a:picLocks noChangeAspect="1"/>
          </p:cNvPicPr>
          <p:nvPr/>
        </p:nvPicPr>
        <p:blipFill>
          <a:blip r:embed="rId2"/>
          <a:stretch>
            <a:fillRect/>
          </a:stretch>
        </p:blipFill>
        <p:spPr>
          <a:xfrm>
            <a:off x="-9880289" y="0"/>
            <a:ext cx="22072289" cy="12300455"/>
          </a:xfrm>
          <a:prstGeom prst="rect">
            <a:avLst/>
          </a:prstGeom>
        </p:spPr>
      </p:pic>
      <p:sp>
        <p:nvSpPr>
          <p:cNvPr id="2" name="矩形 1">
            <a:extLst>
              <a:ext uri="{FF2B5EF4-FFF2-40B4-BE49-F238E27FC236}">
                <a16:creationId xmlns:a16="http://schemas.microsoft.com/office/drawing/2014/main" id="{7E7B26FE-ED68-FEEF-300A-C3689C3C66FA}"/>
              </a:ext>
            </a:extLst>
          </p:cNvPr>
          <p:cNvSpPr/>
          <p:nvPr/>
        </p:nvSpPr>
        <p:spPr>
          <a:xfrm>
            <a:off x="0" y="0"/>
            <a:ext cx="12192000" cy="685800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70BF9F1-B1CF-F07E-34D7-E8FEA0E71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6405" y="-18727417"/>
            <a:ext cx="48641464" cy="48630834"/>
          </a:xfrm>
          <a:prstGeom prst="rect">
            <a:avLst/>
          </a:prstGeom>
        </p:spPr>
      </p:pic>
      <p:pic>
        <p:nvPicPr>
          <p:cNvPr id="5" name="图片 4">
            <a:extLst>
              <a:ext uri="{FF2B5EF4-FFF2-40B4-BE49-F238E27FC236}">
                <a16:creationId xmlns:a16="http://schemas.microsoft.com/office/drawing/2014/main" id="{E6B9D158-9FC6-8DFD-4D10-3B9DC211BACB}"/>
              </a:ext>
            </a:extLst>
          </p:cNvPr>
          <p:cNvPicPr>
            <a:picLocks noChangeAspect="1"/>
          </p:cNvPicPr>
          <p:nvPr/>
        </p:nvPicPr>
        <p:blipFill>
          <a:blip r:embed="rId4"/>
          <a:stretch>
            <a:fillRect/>
          </a:stretch>
        </p:blipFill>
        <p:spPr>
          <a:xfrm>
            <a:off x="4747491" y="3597079"/>
            <a:ext cx="7944894" cy="483602"/>
          </a:xfrm>
          <a:prstGeom prst="rect">
            <a:avLst/>
          </a:prstGeom>
        </p:spPr>
      </p:pic>
    </p:spTree>
    <p:extLst>
      <p:ext uri="{BB962C8B-B14F-4D97-AF65-F5344CB8AC3E}">
        <p14:creationId xmlns:p14="http://schemas.microsoft.com/office/powerpoint/2010/main" val="2517541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960FE7-47C8-1325-05DF-A31B5754E7A3}"/>
              </a:ext>
            </a:extLst>
          </p:cNvPr>
          <p:cNvPicPr>
            <a:picLocks noChangeAspect="1"/>
          </p:cNvPicPr>
          <p:nvPr/>
        </p:nvPicPr>
        <p:blipFill>
          <a:blip r:embed="rId2"/>
          <a:stretch>
            <a:fillRect/>
          </a:stretch>
        </p:blipFill>
        <p:spPr>
          <a:xfrm>
            <a:off x="-10342178" y="1266092"/>
            <a:ext cx="22072289" cy="12300455"/>
          </a:xfrm>
          <a:prstGeom prst="rect">
            <a:avLst/>
          </a:prstGeom>
        </p:spPr>
      </p:pic>
      <p:sp>
        <p:nvSpPr>
          <p:cNvPr id="2" name="矩形 1">
            <a:extLst>
              <a:ext uri="{FF2B5EF4-FFF2-40B4-BE49-F238E27FC236}">
                <a16:creationId xmlns:a16="http://schemas.microsoft.com/office/drawing/2014/main" id="{7E7B26FE-ED68-FEEF-300A-C3689C3C66FA}"/>
              </a:ext>
            </a:extLst>
          </p:cNvPr>
          <p:cNvSpPr/>
          <p:nvPr/>
        </p:nvSpPr>
        <p:spPr>
          <a:xfrm>
            <a:off x="0" y="0"/>
            <a:ext cx="12192000" cy="685800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70BF9F1-B1CF-F07E-34D7-E8FEA0E71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4746" y="-19219840"/>
            <a:ext cx="48641464" cy="48630834"/>
          </a:xfrm>
          <a:prstGeom prst="rect">
            <a:avLst/>
          </a:prstGeom>
        </p:spPr>
      </p:pic>
    </p:spTree>
    <p:extLst>
      <p:ext uri="{BB962C8B-B14F-4D97-AF65-F5344CB8AC3E}">
        <p14:creationId xmlns:p14="http://schemas.microsoft.com/office/powerpoint/2010/main" val="1446726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308850" y="564061"/>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01</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3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绪论</a:t>
            </a:r>
            <a:endParaRPr lang="zh-CN" altLang="zh-CN" sz="2800" b="1" kern="100" spc="3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2055330" y="890529"/>
            <a:ext cx="2173770"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INTRODUCTION</a:t>
            </a:r>
            <a:endParaRPr kumimoji="1" lang="zh-CN" altLang="en-US" sz="1400" spc="300" dirty="0">
              <a:solidFill>
                <a:schemeClr val="bg1">
                  <a:lumMod val="75000"/>
                </a:schemeClr>
              </a:solidFill>
            </a:endParaRPr>
          </a:p>
        </p:txBody>
      </p:sp>
      <p:sp>
        <p:nvSpPr>
          <p:cNvPr id="17" name="矩形 16">
            <a:extLst>
              <a:ext uri="{FF2B5EF4-FFF2-40B4-BE49-F238E27FC236}">
                <a16:creationId xmlns:a16="http://schemas.microsoft.com/office/drawing/2014/main" id="{394725D3-F31A-5C40-3BF3-6BE8AC33EF5A}"/>
              </a:ext>
            </a:extLst>
          </p:cNvPr>
          <p:cNvSpPr>
            <a:spLocks noChangeArrowheads="1"/>
          </p:cNvSpPr>
          <p:nvPr/>
        </p:nvSpPr>
        <p:spPr bwMode="auto">
          <a:xfrm>
            <a:off x="6642026" y="3107722"/>
            <a:ext cx="4994162" cy="230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en-US" altLang="zh-CN" sz="1600" b="1" dirty="0">
                <a:solidFill>
                  <a:schemeClr val="tx1">
                    <a:lumMod val="65000"/>
                    <a:lumOff val="35000"/>
                  </a:schemeClr>
                </a:solidFill>
                <a:latin typeface="Microsoft YaHei Semibold" panose="020B0402040204020203" pitchFamily="34" charset="-122"/>
                <a:ea typeface="Microsoft YaHei Semibold" panose="020B0402040204020203" pitchFamily="34" charset="-122"/>
              </a:rPr>
              <a:t>    </a:t>
            </a:r>
            <a:r>
              <a:rPr lang="zh-CN" altLang="en-US" sz="1600" b="1" dirty="0">
                <a:solidFill>
                  <a:schemeClr val="tx1">
                    <a:lumMod val="65000"/>
                    <a:lumOff val="35000"/>
                  </a:schemeClr>
                </a:solidFill>
                <a:latin typeface="Microsoft YaHei Semibold" panose="020B0402040204020203" pitchFamily="34" charset="-122"/>
                <a:ea typeface="Microsoft YaHei Semibold" panose="020B0402040204020203" pitchFamily="34" charset="-122"/>
              </a:rPr>
              <a:t>最近的工作总体分为两部分：项目的继续研究，</a:t>
            </a:r>
            <a:r>
              <a:rPr lang="en-US" altLang="zh-CN" sz="1600" b="1" dirty="0">
                <a:solidFill>
                  <a:schemeClr val="tx1">
                    <a:lumMod val="65000"/>
                    <a:lumOff val="35000"/>
                  </a:schemeClr>
                </a:solidFill>
                <a:latin typeface="Microsoft YaHei Semibold" panose="020B0402040204020203" pitchFamily="34" charset="-122"/>
                <a:ea typeface="Microsoft YaHei Semibold" panose="020B0402040204020203" pitchFamily="34" charset="-122"/>
              </a:rPr>
              <a:t>NLP</a:t>
            </a:r>
            <a:r>
              <a:rPr lang="zh-CN" altLang="en-US" sz="1600" b="1" dirty="0">
                <a:solidFill>
                  <a:schemeClr val="tx1">
                    <a:lumMod val="65000"/>
                    <a:lumOff val="35000"/>
                  </a:schemeClr>
                </a:solidFill>
                <a:latin typeface="Microsoft YaHei Semibold" panose="020B0402040204020203" pitchFamily="34" charset="-122"/>
                <a:ea typeface="Microsoft YaHei Semibold" panose="020B0402040204020203" pitchFamily="34" charset="-122"/>
              </a:rPr>
              <a:t>相关知识的学习。</a:t>
            </a:r>
            <a:endParaRPr lang="en-US" altLang="zh-CN" sz="1600" b="1" dirty="0">
              <a:solidFill>
                <a:schemeClr val="tx1">
                  <a:lumMod val="65000"/>
                  <a:lumOff val="35000"/>
                </a:schemeClr>
              </a:solidFill>
              <a:latin typeface="Microsoft YaHei Semibold" panose="020B0402040204020203" pitchFamily="34" charset="-122"/>
              <a:ea typeface="Microsoft YaHei Semibold" panose="020B0402040204020203" pitchFamily="34" charset="-122"/>
            </a:endParaRPr>
          </a:p>
          <a:p>
            <a:pPr>
              <a:lnSpc>
                <a:spcPct val="130000"/>
              </a:lnSpc>
            </a:pPr>
            <a:r>
              <a:rPr lang="en-US" altLang="zh-CN" sz="1600" b="1" dirty="0">
                <a:solidFill>
                  <a:schemeClr val="tx1">
                    <a:lumMod val="65000"/>
                    <a:lumOff val="35000"/>
                  </a:schemeClr>
                </a:solidFill>
                <a:latin typeface="Microsoft YaHei Semibold" panose="020B0402040204020203" pitchFamily="34" charset="-122"/>
                <a:ea typeface="Microsoft YaHei Semibold" panose="020B0402040204020203" pitchFamily="34" charset="-122"/>
              </a:rPr>
              <a:t>    </a:t>
            </a:r>
            <a:r>
              <a:rPr lang="zh-CN" altLang="en-US" sz="1600" b="1" dirty="0">
                <a:solidFill>
                  <a:schemeClr val="tx1">
                    <a:lumMod val="65000"/>
                    <a:lumOff val="35000"/>
                  </a:schemeClr>
                </a:solidFill>
                <a:latin typeface="Microsoft YaHei Semibold" panose="020B0402040204020203" pitchFamily="34" charset="-122"/>
                <a:ea typeface="Microsoft YaHei Semibold" panose="020B0402040204020203" pitchFamily="34" charset="-122"/>
              </a:rPr>
              <a:t>在看模型代码和论文的过程中遇到了一些瓶颈，然后博士学长建议我先暂停多模态方向的学习，先把</a:t>
            </a:r>
            <a:r>
              <a:rPr lang="en-US" altLang="zh-CN" sz="1600" b="1" dirty="0">
                <a:solidFill>
                  <a:schemeClr val="tx1">
                    <a:lumMod val="65000"/>
                    <a:lumOff val="35000"/>
                  </a:schemeClr>
                </a:solidFill>
                <a:latin typeface="Microsoft YaHei Semibold" panose="020B0402040204020203" pitchFamily="34" charset="-122"/>
                <a:ea typeface="Microsoft YaHei Semibold" panose="020B0402040204020203" pitchFamily="34" charset="-122"/>
              </a:rPr>
              <a:t>NLP</a:t>
            </a:r>
            <a:r>
              <a:rPr lang="zh-CN" altLang="en-US" sz="1600" b="1" dirty="0">
                <a:solidFill>
                  <a:schemeClr val="tx1">
                    <a:lumMod val="65000"/>
                    <a:lumOff val="35000"/>
                  </a:schemeClr>
                </a:solidFill>
                <a:latin typeface="Microsoft YaHei Semibold" panose="020B0402040204020203" pitchFamily="34" charset="-122"/>
                <a:ea typeface="Microsoft YaHei Semibold" panose="020B0402040204020203" pitchFamily="34" charset="-122"/>
              </a:rPr>
              <a:t>的深度学习模型都比较细致的了解一遍。</a:t>
            </a:r>
            <a:endParaRPr lang="en-US" altLang="zh-CN" sz="1600" b="1" dirty="0">
              <a:solidFill>
                <a:schemeClr val="tx1">
                  <a:lumMod val="65000"/>
                  <a:lumOff val="35000"/>
                </a:schemeClr>
              </a:solidFill>
              <a:latin typeface="Microsoft YaHei Semibold" panose="020B0402040204020203" pitchFamily="34" charset="-122"/>
              <a:ea typeface="Microsoft YaHei Semibold" panose="020B0402040204020203" pitchFamily="34" charset="-122"/>
            </a:endParaRPr>
          </a:p>
          <a:p>
            <a:pPr>
              <a:lnSpc>
                <a:spcPct val="130000"/>
              </a:lnSpc>
            </a:pPr>
            <a:r>
              <a:rPr lang="en-US" altLang="zh-CN" sz="1600" b="1" dirty="0">
                <a:solidFill>
                  <a:schemeClr val="tx1">
                    <a:lumMod val="65000"/>
                    <a:lumOff val="35000"/>
                  </a:schemeClr>
                </a:solidFill>
                <a:latin typeface="Microsoft YaHei Semibold" panose="020B0402040204020203" pitchFamily="34" charset="-122"/>
                <a:ea typeface="Microsoft YaHei Semibold" panose="020B0402040204020203" pitchFamily="34" charset="-122"/>
              </a:rPr>
              <a:t>    </a:t>
            </a:r>
            <a:r>
              <a:rPr lang="zh-CN" altLang="en-US" sz="1600" b="1" dirty="0">
                <a:solidFill>
                  <a:schemeClr val="tx1">
                    <a:lumMod val="65000"/>
                    <a:lumOff val="35000"/>
                  </a:schemeClr>
                </a:solidFill>
                <a:latin typeface="Microsoft YaHei Semibold" panose="020B0402040204020203" pitchFamily="34" charset="-122"/>
                <a:ea typeface="Microsoft YaHei Semibold" panose="020B0402040204020203" pitchFamily="34" charset="-122"/>
              </a:rPr>
              <a:t>然后这段时间的安排就侧重基础知识学习多一些。另外在项目方面进行了调试以及有了一些改进思路。</a:t>
            </a:r>
            <a:endParaRPr lang="en-US" altLang="zh-CN" sz="1600" b="1" dirty="0">
              <a:solidFill>
                <a:schemeClr val="tx1">
                  <a:lumMod val="65000"/>
                  <a:lumOff val="35000"/>
                </a:schemeClr>
              </a:solidFill>
              <a:latin typeface="Microsoft YaHei Semibold" panose="020B0402040204020203" pitchFamily="34" charset="-122"/>
              <a:ea typeface="Microsoft YaHei Semibold" panose="020B0402040204020203" pitchFamily="34" charset="-122"/>
            </a:endParaRP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圆角矩形 18">
            <a:extLst>
              <a:ext uri="{FF2B5EF4-FFF2-40B4-BE49-F238E27FC236}">
                <a16:creationId xmlns:a16="http://schemas.microsoft.com/office/drawing/2014/main" id="{5F84C240-7CEF-BDC5-7C3E-14D7C2DDE987}"/>
              </a:ext>
            </a:extLst>
          </p:cNvPr>
          <p:cNvSpPr/>
          <p:nvPr/>
        </p:nvSpPr>
        <p:spPr>
          <a:xfrm>
            <a:off x="6370320" y="2355323"/>
            <a:ext cx="5577878" cy="538126"/>
          </a:xfrm>
          <a:prstGeom prst="roundRect">
            <a:avLst>
              <a:gd name="adj" fmla="val 50000"/>
            </a:avLst>
          </a:prstGeom>
          <a:gradFill flip="none" rotWithShape="1">
            <a:gsLst>
              <a:gs pos="0">
                <a:schemeClr val="accent2">
                  <a:alpha val="0"/>
                </a:schemeClr>
              </a:gs>
              <a:gs pos="74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43CA4956-320B-10A2-5F35-26025AFA74F0}"/>
              </a:ext>
            </a:extLst>
          </p:cNvPr>
          <p:cNvSpPr/>
          <p:nvPr/>
        </p:nvSpPr>
        <p:spPr>
          <a:xfrm>
            <a:off x="6642026" y="2391422"/>
            <a:ext cx="4640470" cy="477810"/>
          </a:xfrm>
          <a:prstGeom prst="rect">
            <a:avLst/>
          </a:prstGeom>
        </p:spPr>
        <p:txBody>
          <a:bodyPr wrap="square">
            <a:spAutoFit/>
          </a:bodyPr>
          <a:lstStyle/>
          <a:p>
            <a:r>
              <a:rPr lang="zh-CN" altLang="en-US" sz="2400" b="1" dirty="0">
                <a:solidFill>
                  <a:schemeClr val="bg1"/>
                </a:solidFill>
                <a:latin typeface="Microsoft YaHei Semibold" panose="020B0402040204020203" pitchFamily="34" charset="-122"/>
                <a:ea typeface="Microsoft YaHei Semibold" panose="020B0402040204020203" pitchFamily="34" charset="-122"/>
              </a:rPr>
              <a:t>近期工作总结</a:t>
            </a:r>
            <a:endParaRPr lang="en-US" altLang="zh-CN" sz="2400" b="1" dirty="0">
              <a:solidFill>
                <a:schemeClr val="bg1"/>
              </a:solidFill>
              <a:latin typeface="Microsoft YaHei Semibold" panose="020B0402040204020203" pitchFamily="34" charset="-122"/>
              <a:ea typeface="Microsoft YaHei Semibold" panose="020B0402040204020203" pitchFamily="34" charset="-122"/>
            </a:endParaRPr>
          </a:p>
        </p:txBody>
      </p:sp>
      <p:pic>
        <p:nvPicPr>
          <p:cNvPr id="1026" name="Picture 2">
            <a:extLst>
              <a:ext uri="{FF2B5EF4-FFF2-40B4-BE49-F238E27FC236}">
                <a16:creationId xmlns:a16="http://schemas.microsoft.com/office/drawing/2014/main" id="{5E8CF3DA-054C-7846-0B8D-138F2C314E8C}"/>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2391422"/>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287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760BC-9973-FE5E-78BF-9E051BC26EA6}"/>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4A92D328-603F-3B92-7ED5-07B20829FB9E}"/>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2D7CAD2A-EF9D-0686-35BE-2CBFB2509F53}"/>
              </a:ext>
            </a:extLst>
          </p:cNvPr>
          <p:cNvPicPr>
            <a:picLocks noChangeAspect="1"/>
          </p:cNvPicPr>
          <p:nvPr/>
        </p:nvPicPr>
        <p:blipFill>
          <a:blip r:embed="rId2"/>
          <a:stretch>
            <a:fillRect/>
          </a:stretch>
        </p:blipFill>
        <p:spPr>
          <a:xfrm>
            <a:off x="722546" y="3222915"/>
            <a:ext cx="10531753" cy="2796782"/>
          </a:xfrm>
          <a:prstGeom prst="rect">
            <a:avLst/>
          </a:prstGeom>
        </p:spPr>
      </p:pic>
      <p:sp>
        <p:nvSpPr>
          <p:cNvPr id="8" name="文本框 7">
            <a:extLst>
              <a:ext uri="{FF2B5EF4-FFF2-40B4-BE49-F238E27FC236}">
                <a16:creationId xmlns:a16="http://schemas.microsoft.com/office/drawing/2014/main" id="{5F922F78-2DDC-18D9-CCED-DCFB215A28D6}"/>
              </a:ext>
            </a:extLst>
          </p:cNvPr>
          <p:cNvSpPr txBox="1"/>
          <p:nvPr/>
        </p:nvSpPr>
        <p:spPr>
          <a:xfrm>
            <a:off x="788893" y="2572871"/>
            <a:ext cx="4025153" cy="369332"/>
          </a:xfrm>
          <a:prstGeom prst="rect">
            <a:avLst/>
          </a:prstGeom>
          <a:noFill/>
        </p:spPr>
        <p:txBody>
          <a:bodyPr wrap="square" rtlCol="0">
            <a:spAutoFit/>
          </a:bodyPr>
          <a:lstStyle/>
          <a:p>
            <a:r>
              <a:rPr lang="en-US" altLang="zh-CN" dirty="0"/>
              <a:t>The attention score from my code</a:t>
            </a:r>
            <a:endParaRPr lang="zh-CN" altLang="en-US" dirty="0"/>
          </a:p>
        </p:txBody>
      </p:sp>
    </p:spTree>
    <p:extLst>
      <p:ext uri="{BB962C8B-B14F-4D97-AF65-F5344CB8AC3E}">
        <p14:creationId xmlns:p14="http://schemas.microsoft.com/office/powerpoint/2010/main" val="435717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291265"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04</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学习内容分享</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112638" y="890529"/>
            <a:ext cx="4688462"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RESULTS AND APPLICATIONS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AutoShape 2">
            <a:extLst>
              <a:ext uri="{FF2B5EF4-FFF2-40B4-BE49-F238E27FC236}">
                <a16:creationId xmlns:a16="http://schemas.microsoft.com/office/drawing/2014/main" id="{C96E9D05-03EF-FBCE-2F7B-F2D7DD515C4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9460" name="Picture 4">
            <a:extLst>
              <a:ext uri="{FF2B5EF4-FFF2-40B4-BE49-F238E27FC236}">
                <a16:creationId xmlns:a16="http://schemas.microsoft.com/office/drawing/2014/main" id="{8C9AB7A9-0952-4706-6B6C-888574DE99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894" y="4475793"/>
            <a:ext cx="6499674" cy="1762868"/>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组合 21">
            <a:extLst>
              <a:ext uri="{FF2B5EF4-FFF2-40B4-BE49-F238E27FC236}">
                <a16:creationId xmlns:a16="http://schemas.microsoft.com/office/drawing/2014/main" id="{D9C8A06B-08E7-1BDC-BCE4-8951ED87288A}"/>
              </a:ext>
            </a:extLst>
          </p:cNvPr>
          <p:cNvGrpSpPr/>
          <p:nvPr/>
        </p:nvGrpSpPr>
        <p:grpSpPr>
          <a:xfrm>
            <a:off x="200056" y="1280869"/>
            <a:ext cx="3072061" cy="1575978"/>
            <a:chOff x="4305417" y="1784949"/>
            <a:chExt cx="4374339" cy="1905067"/>
          </a:xfrm>
        </p:grpSpPr>
        <p:sp>
          <p:nvSpPr>
            <p:cNvPr id="23" name="矩形 3">
              <a:extLst>
                <a:ext uri="{FF2B5EF4-FFF2-40B4-BE49-F238E27FC236}">
                  <a16:creationId xmlns:a16="http://schemas.microsoft.com/office/drawing/2014/main" id="{622FA159-A6DA-DC9C-5A68-0E3A1BE4D0DB}"/>
                </a:ext>
              </a:extLst>
            </p:cNvPr>
            <p:cNvSpPr/>
            <p:nvPr/>
          </p:nvSpPr>
          <p:spPr>
            <a:xfrm>
              <a:off x="4900420" y="2204506"/>
              <a:ext cx="3779336" cy="1377317"/>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9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mn-ea"/>
              </a:endParaRPr>
            </a:p>
          </p:txBody>
        </p:sp>
        <p:sp>
          <p:nvSpPr>
            <p:cNvPr id="24" name="直角三角形 2">
              <a:extLst>
                <a:ext uri="{FF2B5EF4-FFF2-40B4-BE49-F238E27FC236}">
                  <a16:creationId xmlns:a16="http://schemas.microsoft.com/office/drawing/2014/main" id="{DF3BEE04-9524-B570-2F42-C204310531CF}"/>
                </a:ext>
              </a:extLst>
            </p:cNvPr>
            <p:cNvSpPr/>
            <p:nvPr/>
          </p:nvSpPr>
          <p:spPr>
            <a:xfrm rot="17117050" flipH="1">
              <a:off x="4907991" y="2678040"/>
              <a:ext cx="1039933" cy="984020"/>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bg1">
                <a:lumMod val="65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mn-ea"/>
              </a:endParaRPr>
            </a:p>
          </p:txBody>
        </p:sp>
        <p:sp>
          <p:nvSpPr>
            <p:cNvPr id="25" name="任意多边形 13">
              <a:extLst>
                <a:ext uri="{FF2B5EF4-FFF2-40B4-BE49-F238E27FC236}">
                  <a16:creationId xmlns:a16="http://schemas.microsoft.com/office/drawing/2014/main" id="{0C220C62-2E4E-826B-D63E-0A771189DC88}"/>
                </a:ext>
              </a:extLst>
            </p:cNvPr>
            <p:cNvSpPr/>
            <p:nvPr/>
          </p:nvSpPr>
          <p:spPr>
            <a:xfrm>
              <a:off x="4305417" y="1784949"/>
              <a:ext cx="1735931" cy="1027510"/>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2"/>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mn-ea"/>
              </a:endParaRPr>
            </a:p>
          </p:txBody>
        </p:sp>
      </p:grpSp>
      <p:sp>
        <p:nvSpPr>
          <p:cNvPr id="27" name="文本框 26">
            <a:extLst>
              <a:ext uri="{FF2B5EF4-FFF2-40B4-BE49-F238E27FC236}">
                <a16:creationId xmlns:a16="http://schemas.microsoft.com/office/drawing/2014/main" id="{A44AFEAC-5967-4D07-A3E1-1781DAA0B1C4}"/>
              </a:ext>
            </a:extLst>
          </p:cNvPr>
          <p:cNvSpPr txBox="1"/>
          <p:nvPr/>
        </p:nvSpPr>
        <p:spPr>
          <a:xfrm>
            <a:off x="1267153" y="2078205"/>
            <a:ext cx="2172921" cy="646331"/>
          </a:xfrm>
          <a:prstGeom prst="rect">
            <a:avLst/>
          </a:prstGeom>
          <a:noFill/>
        </p:spPr>
        <p:txBody>
          <a:bodyPr wrap="square" rtlCol="0">
            <a:spAutoFit/>
          </a:bodyPr>
          <a:lstStyle/>
          <a:p>
            <a:r>
              <a:rPr lang="en-US" altLang="zh-CN" b="1" u="sng" dirty="0">
                <a:solidFill>
                  <a:schemeClr val="accent2">
                    <a:lumMod val="75000"/>
                  </a:schemeClr>
                </a:solidFill>
              </a:rPr>
              <a:t>Transfer learning</a:t>
            </a:r>
          </a:p>
          <a:p>
            <a:endParaRPr lang="zh-CN" altLang="en-US" b="1" dirty="0">
              <a:solidFill>
                <a:schemeClr val="accent2">
                  <a:lumMod val="75000"/>
                </a:schemeClr>
              </a:solidFill>
            </a:endParaRPr>
          </a:p>
        </p:txBody>
      </p:sp>
      <p:pic>
        <p:nvPicPr>
          <p:cNvPr id="19462" name="Picture 6">
            <a:extLst>
              <a:ext uri="{FF2B5EF4-FFF2-40B4-BE49-F238E27FC236}">
                <a16:creationId xmlns:a16="http://schemas.microsoft.com/office/drawing/2014/main" id="{BC7A7D78-6B8A-30E9-C0CF-051087E16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348" y="1548947"/>
            <a:ext cx="6593768" cy="135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929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291265"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04</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学习内容分享</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112638" y="890529"/>
            <a:ext cx="4688462"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RESULTS AND APPLICATIONS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4578" name="Picture 2">
            <a:extLst>
              <a:ext uri="{FF2B5EF4-FFF2-40B4-BE49-F238E27FC236}">
                <a16:creationId xmlns:a16="http://schemas.microsoft.com/office/drawing/2014/main" id="{723944C3-A60F-E970-8DA3-F0C092878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29" y="2029303"/>
            <a:ext cx="5251238" cy="2150409"/>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a:extLst>
              <a:ext uri="{FF2B5EF4-FFF2-40B4-BE49-F238E27FC236}">
                <a16:creationId xmlns:a16="http://schemas.microsoft.com/office/drawing/2014/main" id="{920922EC-C18D-A313-BBC1-0D902B82D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260" y="2450047"/>
            <a:ext cx="5450540" cy="268836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42506B1-75ED-24C5-1F81-72549157063A}"/>
              </a:ext>
            </a:extLst>
          </p:cNvPr>
          <p:cNvSpPr txBox="1"/>
          <p:nvPr/>
        </p:nvSpPr>
        <p:spPr>
          <a:xfrm>
            <a:off x="7969624" y="5405718"/>
            <a:ext cx="1326776" cy="369332"/>
          </a:xfrm>
          <a:prstGeom prst="rect">
            <a:avLst/>
          </a:prstGeom>
          <a:noFill/>
        </p:spPr>
        <p:txBody>
          <a:bodyPr wrap="square" rtlCol="0">
            <a:spAutoFit/>
          </a:bodyPr>
          <a:lstStyle/>
          <a:p>
            <a:r>
              <a:rPr lang="en-US" altLang="zh-CN" dirty="0" err="1"/>
              <a:t>ELMo</a:t>
            </a:r>
            <a:endParaRPr lang="zh-CN" altLang="en-US" dirty="0"/>
          </a:p>
        </p:txBody>
      </p:sp>
      <p:sp>
        <p:nvSpPr>
          <p:cNvPr id="7" name="文本框 6">
            <a:extLst>
              <a:ext uri="{FF2B5EF4-FFF2-40B4-BE49-F238E27FC236}">
                <a16:creationId xmlns:a16="http://schemas.microsoft.com/office/drawing/2014/main" id="{1249AF4B-B111-D58E-F529-F2892D78122D}"/>
              </a:ext>
            </a:extLst>
          </p:cNvPr>
          <p:cNvSpPr txBox="1"/>
          <p:nvPr/>
        </p:nvSpPr>
        <p:spPr>
          <a:xfrm>
            <a:off x="1613327" y="4518212"/>
            <a:ext cx="2023249" cy="369332"/>
          </a:xfrm>
          <a:prstGeom prst="rect">
            <a:avLst/>
          </a:prstGeom>
          <a:noFill/>
        </p:spPr>
        <p:txBody>
          <a:bodyPr wrap="square" rtlCol="0">
            <a:spAutoFit/>
          </a:bodyPr>
          <a:lstStyle/>
          <a:p>
            <a:r>
              <a:rPr lang="en-US" altLang="zh-CN" dirty="0"/>
              <a:t>GPT</a:t>
            </a:r>
            <a:endParaRPr lang="zh-CN" altLang="en-US" dirty="0"/>
          </a:p>
        </p:txBody>
      </p:sp>
    </p:spTree>
    <p:extLst>
      <p:ext uri="{BB962C8B-B14F-4D97-AF65-F5344CB8AC3E}">
        <p14:creationId xmlns:p14="http://schemas.microsoft.com/office/powerpoint/2010/main" val="3089580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291265"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04</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学习内容分享</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112638" y="890529"/>
            <a:ext cx="4688462"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RESULTS AND APPLICATIONS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F30F8231-4ABB-FF82-0365-97B99086ECCF}"/>
              </a:ext>
            </a:extLst>
          </p:cNvPr>
          <p:cNvGrpSpPr/>
          <p:nvPr/>
        </p:nvGrpSpPr>
        <p:grpSpPr>
          <a:xfrm>
            <a:off x="119374" y="1362893"/>
            <a:ext cx="3388271" cy="1575978"/>
            <a:chOff x="4305417" y="1784949"/>
            <a:chExt cx="4374339" cy="1905067"/>
          </a:xfrm>
        </p:grpSpPr>
        <p:sp>
          <p:nvSpPr>
            <p:cNvPr id="17" name="矩形 3">
              <a:extLst>
                <a:ext uri="{FF2B5EF4-FFF2-40B4-BE49-F238E27FC236}">
                  <a16:creationId xmlns:a16="http://schemas.microsoft.com/office/drawing/2014/main" id="{8D40D325-3673-880D-6792-12531E3C018A}"/>
                </a:ext>
              </a:extLst>
            </p:cNvPr>
            <p:cNvSpPr/>
            <p:nvPr/>
          </p:nvSpPr>
          <p:spPr>
            <a:xfrm>
              <a:off x="4900420" y="2204506"/>
              <a:ext cx="3779336" cy="1377317"/>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9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mn-ea"/>
              </a:endParaRPr>
            </a:p>
          </p:txBody>
        </p:sp>
        <p:sp>
          <p:nvSpPr>
            <p:cNvPr id="18" name="直角三角形 2">
              <a:extLst>
                <a:ext uri="{FF2B5EF4-FFF2-40B4-BE49-F238E27FC236}">
                  <a16:creationId xmlns:a16="http://schemas.microsoft.com/office/drawing/2014/main" id="{4A7CEEE0-B0A3-6C37-67B0-FAB15F039B56}"/>
                </a:ext>
              </a:extLst>
            </p:cNvPr>
            <p:cNvSpPr/>
            <p:nvPr/>
          </p:nvSpPr>
          <p:spPr>
            <a:xfrm rot="17117050" flipH="1">
              <a:off x="4907991" y="2678040"/>
              <a:ext cx="1039933" cy="984020"/>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bg1">
                <a:lumMod val="65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mn-ea"/>
              </a:endParaRPr>
            </a:p>
          </p:txBody>
        </p:sp>
        <p:sp>
          <p:nvSpPr>
            <p:cNvPr id="21" name="任意多边形 13">
              <a:extLst>
                <a:ext uri="{FF2B5EF4-FFF2-40B4-BE49-F238E27FC236}">
                  <a16:creationId xmlns:a16="http://schemas.microsoft.com/office/drawing/2014/main" id="{F04B62D3-7CA2-1E67-FE53-0CCD31A1B56C}"/>
                </a:ext>
              </a:extLst>
            </p:cNvPr>
            <p:cNvSpPr/>
            <p:nvPr/>
          </p:nvSpPr>
          <p:spPr>
            <a:xfrm>
              <a:off x="4305417" y="1784949"/>
              <a:ext cx="1735931" cy="1027510"/>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2"/>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mn-ea"/>
              </a:endParaRPr>
            </a:p>
          </p:txBody>
        </p:sp>
      </p:grpSp>
      <p:pic>
        <p:nvPicPr>
          <p:cNvPr id="19" name="图片 18">
            <a:extLst>
              <a:ext uri="{FF2B5EF4-FFF2-40B4-BE49-F238E27FC236}">
                <a16:creationId xmlns:a16="http://schemas.microsoft.com/office/drawing/2014/main" id="{D37B54DD-D794-A869-9F6D-DE159BCC1290}"/>
              </a:ext>
            </a:extLst>
          </p:cNvPr>
          <p:cNvPicPr>
            <a:picLocks noChangeAspect="1"/>
          </p:cNvPicPr>
          <p:nvPr/>
        </p:nvPicPr>
        <p:blipFill>
          <a:blip r:embed="rId2"/>
          <a:stretch>
            <a:fillRect/>
          </a:stretch>
        </p:blipFill>
        <p:spPr>
          <a:xfrm>
            <a:off x="6015318" y="2130883"/>
            <a:ext cx="4825883" cy="3863810"/>
          </a:xfrm>
          <a:prstGeom prst="rect">
            <a:avLst/>
          </a:prstGeom>
        </p:spPr>
      </p:pic>
      <p:sp>
        <p:nvSpPr>
          <p:cNvPr id="9" name="文本框 8">
            <a:extLst>
              <a:ext uri="{FF2B5EF4-FFF2-40B4-BE49-F238E27FC236}">
                <a16:creationId xmlns:a16="http://schemas.microsoft.com/office/drawing/2014/main" id="{721D0085-B602-3DCC-D3B2-3CE5A9ADBA0D}"/>
              </a:ext>
            </a:extLst>
          </p:cNvPr>
          <p:cNvSpPr txBox="1"/>
          <p:nvPr/>
        </p:nvSpPr>
        <p:spPr>
          <a:xfrm>
            <a:off x="1469881" y="2130883"/>
            <a:ext cx="2043655" cy="369332"/>
          </a:xfrm>
          <a:prstGeom prst="rect">
            <a:avLst/>
          </a:prstGeom>
          <a:noFill/>
        </p:spPr>
        <p:txBody>
          <a:bodyPr wrap="square" rtlCol="0">
            <a:spAutoFit/>
          </a:bodyPr>
          <a:lstStyle/>
          <a:p>
            <a:r>
              <a:rPr lang="en-US" altLang="zh-CN" b="1" u="sng" dirty="0">
                <a:solidFill>
                  <a:schemeClr val="accent2">
                    <a:lumMod val="75000"/>
                  </a:schemeClr>
                </a:solidFill>
              </a:rPr>
              <a:t>Model learning</a:t>
            </a:r>
            <a:endParaRPr lang="zh-CN" altLang="en-US" b="1" u="sng" dirty="0">
              <a:solidFill>
                <a:schemeClr val="accent2">
                  <a:lumMod val="75000"/>
                </a:schemeClr>
              </a:solidFill>
            </a:endParaRPr>
          </a:p>
        </p:txBody>
      </p:sp>
    </p:spTree>
    <p:extLst>
      <p:ext uri="{BB962C8B-B14F-4D97-AF65-F5344CB8AC3E}">
        <p14:creationId xmlns:p14="http://schemas.microsoft.com/office/powerpoint/2010/main" val="2259586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291265"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04</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学习内容分享</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112638" y="890529"/>
            <a:ext cx="4688462"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RESULTS AND APPLICATIONS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1E052ECA-64A2-1B98-B531-CB73830B8AB6}"/>
              </a:ext>
            </a:extLst>
          </p:cNvPr>
          <p:cNvSpPr txBox="1"/>
          <p:nvPr/>
        </p:nvSpPr>
        <p:spPr>
          <a:xfrm>
            <a:off x="640078" y="1810871"/>
            <a:ext cx="9014910" cy="646331"/>
          </a:xfrm>
          <a:prstGeom prst="rect">
            <a:avLst/>
          </a:prstGeom>
          <a:noFill/>
        </p:spPr>
        <p:txBody>
          <a:bodyPr wrap="square" rtlCol="0">
            <a:spAutoFit/>
          </a:bodyPr>
          <a:lstStyle/>
          <a:p>
            <a:r>
              <a:rPr lang="en-US" altLang="zh-CN" dirty="0"/>
              <a:t>I will not mention the detailed model implementation here, but from a high level view.</a:t>
            </a:r>
          </a:p>
          <a:p>
            <a:endParaRPr lang="zh-CN" altLang="en-US" dirty="0"/>
          </a:p>
        </p:txBody>
      </p:sp>
      <p:pic>
        <p:nvPicPr>
          <p:cNvPr id="10" name="图片 9">
            <a:extLst>
              <a:ext uri="{FF2B5EF4-FFF2-40B4-BE49-F238E27FC236}">
                <a16:creationId xmlns:a16="http://schemas.microsoft.com/office/drawing/2014/main" id="{5ACD5F11-43A6-0FDC-2E80-76D07D0E8C5F}"/>
              </a:ext>
            </a:extLst>
          </p:cNvPr>
          <p:cNvPicPr>
            <a:picLocks noChangeAspect="1"/>
          </p:cNvPicPr>
          <p:nvPr/>
        </p:nvPicPr>
        <p:blipFill>
          <a:blip r:embed="rId2"/>
          <a:stretch>
            <a:fillRect/>
          </a:stretch>
        </p:blipFill>
        <p:spPr>
          <a:xfrm>
            <a:off x="352062" y="3569374"/>
            <a:ext cx="5011884" cy="1338313"/>
          </a:xfrm>
          <a:prstGeom prst="rect">
            <a:avLst/>
          </a:prstGeom>
        </p:spPr>
      </p:pic>
      <p:pic>
        <p:nvPicPr>
          <p:cNvPr id="12" name="图片 11">
            <a:extLst>
              <a:ext uri="{FF2B5EF4-FFF2-40B4-BE49-F238E27FC236}">
                <a16:creationId xmlns:a16="http://schemas.microsoft.com/office/drawing/2014/main" id="{CD4F2858-407A-DF40-C4EF-C9BEA09EC673}"/>
              </a:ext>
            </a:extLst>
          </p:cNvPr>
          <p:cNvPicPr>
            <a:picLocks noChangeAspect="1"/>
          </p:cNvPicPr>
          <p:nvPr/>
        </p:nvPicPr>
        <p:blipFill>
          <a:blip r:embed="rId3"/>
          <a:stretch>
            <a:fillRect/>
          </a:stretch>
        </p:blipFill>
        <p:spPr>
          <a:xfrm>
            <a:off x="5704606" y="2265957"/>
            <a:ext cx="5237135" cy="4269684"/>
          </a:xfrm>
          <a:prstGeom prst="rect">
            <a:avLst/>
          </a:prstGeom>
        </p:spPr>
      </p:pic>
    </p:spTree>
    <p:extLst>
      <p:ext uri="{BB962C8B-B14F-4D97-AF65-F5344CB8AC3E}">
        <p14:creationId xmlns:p14="http://schemas.microsoft.com/office/powerpoint/2010/main" val="1142509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291265"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04</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学习内容分享</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112638" y="890529"/>
            <a:ext cx="4688462"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RESULTS AND APPLICATIONS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A8AF834F-3CCE-0F2C-151E-BB7B8D28DF32}"/>
              </a:ext>
            </a:extLst>
          </p:cNvPr>
          <p:cNvPicPr>
            <a:picLocks noChangeAspect="1"/>
          </p:cNvPicPr>
          <p:nvPr/>
        </p:nvPicPr>
        <p:blipFill>
          <a:blip r:embed="rId2"/>
          <a:stretch>
            <a:fillRect/>
          </a:stretch>
        </p:blipFill>
        <p:spPr>
          <a:xfrm>
            <a:off x="419894" y="1663802"/>
            <a:ext cx="6569009" cy="4625741"/>
          </a:xfrm>
          <a:prstGeom prst="rect">
            <a:avLst/>
          </a:prstGeom>
        </p:spPr>
      </p:pic>
      <p:pic>
        <p:nvPicPr>
          <p:cNvPr id="13" name="图片 12">
            <a:extLst>
              <a:ext uri="{FF2B5EF4-FFF2-40B4-BE49-F238E27FC236}">
                <a16:creationId xmlns:a16="http://schemas.microsoft.com/office/drawing/2014/main" id="{28A308DE-6238-D5B3-4F8E-AF2D2EAC9641}"/>
              </a:ext>
            </a:extLst>
          </p:cNvPr>
          <p:cNvPicPr>
            <a:picLocks noChangeAspect="1"/>
          </p:cNvPicPr>
          <p:nvPr/>
        </p:nvPicPr>
        <p:blipFill>
          <a:blip r:embed="rId3"/>
          <a:stretch>
            <a:fillRect/>
          </a:stretch>
        </p:blipFill>
        <p:spPr>
          <a:xfrm>
            <a:off x="7007656" y="1678662"/>
            <a:ext cx="4915403" cy="2635542"/>
          </a:xfrm>
          <a:prstGeom prst="rect">
            <a:avLst/>
          </a:prstGeom>
        </p:spPr>
      </p:pic>
    </p:spTree>
    <p:extLst>
      <p:ext uri="{BB962C8B-B14F-4D97-AF65-F5344CB8AC3E}">
        <p14:creationId xmlns:p14="http://schemas.microsoft.com/office/powerpoint/2010/main" val="1347748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291265"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04</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学习内容分享</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112638" y="890529"/>
            <a:ext cx="4688462"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RESULTS AND APPLICATIONS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9E6DCDE1-542F-6D07-0E72-F3726706D696}"/>
              </a:ext>
            </a:extLst>
          </p:cNvPr>
          <p:cNvPicPr>
            <a:picLocks noChangeAspect="1"/>
          </p:cNvPicPr>
          <p:nvPr/>
        </p:nvPicPr>
        <p:blipFill>
          <a:blip r:embed="rId2"/>
          <a:stretch>
            <a:fillRect/>
          </a:stretch>
        </p:blipFill>
        <p:spPr>
          <a:xfrm>
            <a:off x="573741" y="2509457"/>
            <a:ext cx="8466554" cy="990686"/>
          </a:xfrm>
          <a:prstGeom prst="rect">
            <a:avLst/>
          </a:prstGeom>
        </p:spPr>
      </p:pic>
      <p:sp>
        <p:nvSpPr>
          <p:cNvPr id="10" name="文本框 9">
            <a:extLst>
              <a:ext uri="{FF2B5EF4-FFF2-40B4-BE49-F238E27FC236}">
                <a16:creationId xmlns:a16="http://schemas.microsoft.com/office/drawing/2014/main" id="{E773B5FD-B38A-BCC7-8559-D8CBAEF35CC5}"/>
              </a:ext>
            </a:extLst>
          </p:cNvPr>
          <p:cNvSpPr txBox="1"/>
          <p:nvPr/>
        </p:nvSpPr>
        <p:spPr>
          <a:xfrm>
            <a:off x="573741" y="1748075"/>
            <a:ext cx="4948517" cy="369332"/>
          </a:xfrm>
          <a:prstGeom prst="rect">
            <a:avLst/>
          </a:prstGeom>
          <a:noFill/>
        </p:spPr>
        <p:txBody>
          <a:bodyPr wrap="square" rtlCol="0">
            <a:spAutoFit/>
          </a:bodyPr>
          <a:lstStyle/>
          <a:p>
            <a:r>
              <a:rPr lang="en-US" altLang="zh-CN" dirty="0"/>
              <a:t>From the view of information morphing:</a:t>
            </a:r>
            <a:endParaRPr lang="zh-CN" altLang="en-US" dirty="0"/>
          </a:p>
        </p:txBody>
      </p:sp>
      <p:pic>
        <p:nvPicPr>
          <p:cNvPr id="12" name="图片 11">
            <a:extLst>
              <a:ext uri="{FF2B5EF4-FFF2-40B4-BE49-F238E27FC236}">
                <a16:creationId xmlns:a16="http://schemas.microsoft.com/office/drawing/2014/main" id="{EF405EB1-F068-EFFF-1788-CADA31793259}"/>
              </a:ext>
            </a:extLst>
          </p:cNvPr>
          <p:cNvPicPr>
            <a:picLocks noChangeAspect="1"/>
          </p:cNvPicPr>
          <p:nvPr/>
        </p:nvPicPr>
        <p:blipFill>
          <a:blip r:embed="rId3"/>
          <a:stretch>
            <a:fillRect/>
          </a:stretch>
        </p:blipFill>
        <p:spPr>
          <a:xfrm>
            <a:off x="5023235" y="4293945"/>
            <a:ext cx="3185436" cy="1729890"/>
          </a:xfrm>
          <a:prstGeom prst="rect">
            <a:avLst/>
          </a:prstGeom>
        </p:spPr>
      </p:pic>
      <p:sp>
        <p:nvSpPr>
          <p:cNvPr id="14" name="文本框 13">
            <a:extLst>
              <a:ext uri="{FF2B5EF4-FFF2-40B4-BE49-F238E27FC236}">
                <a16:creationId xmlns:a16="http://schemas.microsoft.com/office/drawing/2014/main" id="{CA66F527-071F-616F-CF85-138E581B0030}"/>
              </a:ext>
            </a:extLst>
          </p:cNvPr>
          <p:cNvSpPr txBox="1"/>
          <p:nvPr/>
        </p:nvSpPr>
        <p:spPr>
          <a:xfrm>
            <a:off x="839788" y="4293945"/>
            <a:ext cx="2181318" cy="369332"/>
          </a:xfrm>
          <a:prstGeom prst="rect">
            <a:avLst/>
          </a:prstGeom>
          <a:noFill/>
        </p:spPr>
        <p:txBody>
          <a:bodyPr wrap="square" rtlCol="0">
            <a:spAutoFit/>
          </a:bodyPr>
          <a:lstStyle/>
          <a:p>
            <a:r>
              <a:rPr lang="en-US" altLang="zh-CN" dirty="0"/>
              <a:t>Intuitive formula!</a:t>
            </a:r>
          </a:p>
        </p:txBody>
      </p:sp>
    </p:spTree>
    <p:extLst>
      <p:ext uri="{BB962C8B-B14F-4D97-AF65-F5344CB8AC3E}">
        <p14:creationId xmlns:p14="http://schemas.microsoft.com/office/powerpoint/2010/main" val="174464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A094B111-C269-A026-EB3B-B5F670EB18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78DDCC99-B4DD-0514-4BAE-B548363376D9}"/>
              </a:ext>
            </a:extLst>
          </p:cNvPr>
          <p:cNvSpPr/>
          <p:nvPr/>
        </p:nvSpPr>
        <p:spPr>
          <a:xfrm>
            <a:off x="4682791" y="3018381"/>
            <a:ext cx="2826415" cy="707886"/>
          </a:xfrm>
          <a:prstGeom prst="rect">
            <a:avLst/>
          </a:prstGeom>
        </p:spPr>
        <p:txBody>
          <a:bodyPr wrap="none">
            <a:spAutoFit/>
          </a:bodyPr>
          <a:lstStyle/>
          <a:p>
            <a:pPr>
              <a:spcAft>
                <a:spcPts val="0"/>
              </a:spcAft>
              <a:defRPr/>
            </a:pPr>
            <a:r>
              <a:rPr lang="zh-CN" altLang="en-US" sz="40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总结与展望</a:t>
            </a:r>
            <a:endParaRPr lang="zh-CN" altLang="zh-CN" sz="40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a:extLst>
              <a:ext uri="{FF2B5EF4-FFF2-40B4-BE49-F238E27FC236}">
                <a16:creationId xmlns:a16="http://schemas.microsoft.com/office/drawing/2014/main" id="{AE5ED728-9898-0887-FFF0-6722247D4856}"/>
              </a:ext>
            </a:extLst>
          </p:cNvPr>
          <p:cNvGrpSpPr/>
          <p:nvPr/>
        </p:nvGrpSpPr>
        <p:grpSpPr>
          <a:xfrm>
            <a:off x="5543007" y="1494806"/>
            <a:ext cx="1105987" cy="1105987"/>
            <a:chOff x="6530242" y="1948110"/>
            <a:chExt cx="453197" cy="453197"/>
          </a:xfrm>
        </p:grpSpPr>
        <p:sp>
          <p:nvSpPr>
            <p:cNvPr id="4" name="椭圆 3">
              <a:extLst>
                <a:ext uri="{FF2B5EF4-FFF2-40B4-BE49-F238E27FC236}">
                  <a16:creationId xmlns:a16="http://schemas.microsoft.com/office/drawing/2014/main" id="{297BCFD1-F127-4C38-E4AB-3B18B755B463}"/>
                </a:ext>
              </a:extLst>
            </p:cNvPr>
            <p:cNvSpPr/>
            <p:nvPr/>
          </p:nvSpPr>
          <p:spPr>
            <a:xfrm>
              <a:off x="6530242" y="1948110"/>
              <a:ext cx="453197" cy="4531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800"/>
            </a:p>
          </p:txBody>
        </p:sp>
        <p:sp>
          <p:nvSpPr>
            <p:cNvPr id="5" name="文本框 4">
              <a:extLst>
                <a:ext uri="{FF2B5EF4-FFF2-40B4-BE49-F238E27FC236}">
                  <a16:creationId xmlns:a16="http://schemas.microsoft.com/office/drawing/2014/main" id="{E20E552F-9D61-B19C-E70B-0221DECB89ED}"/>
                </a:ext>
              </a:extLst>
            </p:cNvPr>
            <p:cNvSpPr txBox="1"/>
            <p:nvPr/>
          </p:nvSpPr>
          <p:spPr>
            <a:xfrm>
              <a:off x="6613910" y="2014196"/>
              <a:ext cx="285865" cy="340515"/>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05</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grpSp>
      <p:grpSp>
        <p:nvGrpSpPr>
          <p:cNvPr id="8" name="组合 7">
            <a:extLst>
              <a:ext uri="{FF2B5EF4-FFF2-40B4-BE49-F238E27FC236}">
                <a16:creationId xmlns:a16="http://schemas.microsoft.com/office/drawing/2014/main" id="{906A8F87-3624-DC58-2329-BB48ED221117}"/>
              </a:ext>
            </a:extLst>
          </p:cNvPr>
          <p:cNvGrpSpPr/>
          <p:nvPr/>
        </p:nvGrpSpPr>
        <p:grpSpPr>
          <a:xfrm>
            <a:off x="5774726" y="4710324"/>
            <a:ext cx="642547" cy="97971"/>
            <a:chOff x="5774727" y="4882243"/>
            <a:chExt cx="642547" cy="97971"/>
          </a:xfrm>
          <a:solidFill>
            <a:schemeClr val="accent1">
              <a:lumMod val="40000"/>
              <a:lumOff val="60000"/>
            </a:schemeClr>
          </a:solidFill>
        </p:grpSpPr>
        <p:sp>
          <p:nvSpPr>
            <p:cNvPr id="9" name="椭圆 8">
              <a:extLst>
                <a:ext uri="{FF2B5EF4-FFF2-40B4-BE49-F238E27FC236}">
                  <a16:creationId xmlns:a16="http://schemas.microsoft.com/office/drawing/2014/main" id="{94926801-065A-1971-5533-B8FC9982243F}"/>
                </a:ext>
              </a:extLst>
            </p:cNvPr>
            <p:cNvSpPr/>
            <p:nvPr/>
          </p:nvSpPr>
          <p:spPr>
            <a:xfrm>
              <a:off x="5774727" y="4882243"/>
              <a:ext cx="97971" cy="979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01718FF5-1F3A-6CE1-00EB-F1F4923A80EE}"/>
                </a:ext>
              </a:extLst>
            </p:cNvPr>
            <p:cNvSpPr/>
            <p:nvPr/>
          </p:nvSpPr>
          <p:spPr>
            <a:xfrm>
              <a:off x="6047015" y="4882243"/>
              <a:ext cx="97971" cy="979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8DE63ECC-A748-42C6-DF66-23500AD33C55}"/>
                </a:ext>
              </a:extLst>
            </p:cNvPr>
            <p:cNvSpPr/>
            <p:nvPr/>
          </p:nvSpPr>
          <p:spPr>
            <a:xfrm>
              <a:off x="6319303" y="4882243"/>
              <a:ext cx="97971" cy="979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5" name="三角形 14">
            <a:extLst>
              <a:ext uri="{FF2B5EF4-FFF2-40B4-BE49-F238E27FC236}">
                <a16:creationId xmlns:a16="http://schemas.microsoft.com/office/drawing/2014/main" id="{125C5BD6-A609-3FDA-DE40-70583D62A62E}"/>
              </a:ext>
            </a:extLst>
          </p:cNvPr>
          <p:cNvSpPr/>
          <p:nvPr/>
        </p:nvSpPr>
        <p:spPr>
          <a:xfrm>
            <a:off x="0" y="5452604"/>
            <a:ext cx="5747190" cy="1405394"/>
          </a:xfrm>
          <a:prstGeom prst="triangle">
            <a:avLst>
              <a:gd name="adj" fmla="val 0"/>
            </a:avLst>
          </a:prstGeom>
          <a:solidFill>
            <a:srgbClr val="5E8EB9"/>
          </a:solidFill>
          <a:ln>
            <a:noFill/>
          </a:ln>
          <a:effectLst>
            <a:outerShdw blurRad="177800" dist="38100" dir="13500000" algn="br" rotWithShape="0">
              <a:prstClr val="black">
                <a:alpha val="168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三角形 16">
            <a:extLst>
              <a:ext uri="{FF2B5EF4-FFF2-40B4-BE49-F238E27FC236}">
                <a16:creationId xmlns:a16="http://schemas.microsoft.com/office/drawing/2014/main" id="{E4025779-BE09-1C44-45B5-2541EFD47D51}"/>
              </a:ext>
            </a:extLst>
          </p:cNvPr>
          <p:cNvSpPr/>
          <p:nvPr/>
        </p:nvSpPr>
        <p:spPr>
          <a:xfrm flipH="1">
            <a:off x="6468875" y="5452604"/>
            <a:ext cx="5747190" cy="1405394"/>
          </a:xfrm>
          <a:prstGeom prst="triangle">
            <a:avLst>
              <a:gd name="adj" fmla="val 0"/>
            </a:avLst>
          </a:prstGeom>
          <a:solidFill>
            <a:srgbClr val="5E8EB9"/>
          </a:solidFill>
          <a:ln>
            <a:noFill/>
          </a:ln>
          <a:effectLst>
            <a:outerShdw blurRad="177800" dist="38100" dir="13500000" algn="br" rotWithShape="0">
              <a:prstClr val="black">
                <a:alpha val="168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D249240F-A9B8-BFD3-414A-D0BD662704C6}"/>
              </a:ext>
            </a:extLst>
          </p:cNvPr>
          <p:cNvSpPr txBox="1"/>
          <p:nvPr/>
        </p:nvSpPr>
        <p:spPr>
          <a:xfrm>
            <a:off x="4093031" y="3728218"/>
            <a:ext cx="4005940" cy="369332"/>
          </a:xfrm>
          <a:prstGeom prst="rect">
            <a:avLst/>
          </a:prstGeom>
          <a:noFill/>
        </p:spPr>
        <p:txBody>
          <a:bodyPr wrap="square" rtlCol="0">
            <a:spAutoFit/>
          </a:bodyPr>
          <a:lstStyle/>
          <a:p>
            <a:pPr algn="dist"/>
            <a:r>
              <a:rPr kumimoji="1" lang="en" altLang="zh-CN" spc="300" dirty="0">
                <a:solidFill>
                  <a:schemeClr val="bg1">
                    <a:lumMod val="75000"/>
                  </a:schemeClr>
                </a:solidFill>
              </a:rPr>
              <a:t>PAPER SUMMARY</a:t>
            </a:r>
          </a:p>
        </p:txBody>
      </p:sp>
    </p:spTree>
    <p:extLst>
      <p:ext uri="{BB962C8B-B14F-4D97-AF65-F5344CB8AC3E}">
        <p14:creationId xmlns:p14="http://schemas.microsoft.com/office/powerpoint/2010/main" val="2921429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307594" y="508699"/>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05</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总结与展望</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3068964" y="877683"/>
            <a:ext cx="2288162"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PAPER SUMMARY</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3" name="Oval 18"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84B2C50-B041-6B12-3472-71478959D1F4}"/>
              </a:ext>
            </a:extLst>
          </p:cNvPr>
          <p:cNvSpPr>
            <a:spLocks noChangeArrowheads="1"/>
          </p:cNvSpPr>
          <p:nvPr/>
        </p:nvSpPr>
        <p:spPr bwMode="auto">
          <a:xfrm>
            <a:off x="4675631" y="2418768"/>
            <a:ext cx="2840738" cy="2841478"/>
          </a:xfrm>
          <a:prstGeom prst="ellipse">
            <a:avLst/>
          </a:prstGeom>
          <a:solidFill>
            <a:schemeClr val="bg1"/>
          </a:solidFill>
          <a:ln w="12700" cmpd="sng">
            <a:solidFill>
              <a:schemeClr val="accent2"/>
            </a:solidFill>
          </a:ln>
        </p:spPr>
        <p:txBody>
          <a:bodyPr vert="horz" wrap="square" lIns="45720" tIns="22860" rIns="45720" bIns="22860" numCol="1" anchor="t" anchorCtr="0" compatLnSpc="1">
            <a:prstTxWarp prst="textNoShape">
              <a:avLst/>
            </a:prstTxWarp>
          </a:bodyPr>
          <a:lstStyle/>
          <a:p>
            <a:endParaRPr lang="en-US" sz="900" dirty="0">
              <a:latin typeface="字魂105号-简雅黑" panose="00000500000000000000" pitchFamily="2" charset="-122"/>
              <a:ea typeface="字魂105号-简雅黑" panose="00000500000000000000" pitchFamily="2" charset="-122"/>
            </a:endParaRPr>
          </a:p>
        </p:txBody>
      </p:sp>
      <p:sp>
        <p:nvSpPr>
          <p:cNvPr id="24" name="Freeform 5"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C7E1FC99-6D2D-8E61-7B5E-99188139990B}"/>
              </a:ext>
            </a:extLst>
          </p:cNvPr>
          <p:cNvSpPr>
            <a:spLocks noEditPoints="1"/>
          </p:cNvSpPr>
          <p:nvPr/>
        </p:nvSpPr>
        <p:spPr bwMode="auto">
          <a:xfrm>
            <a:off x="5096254" y="2839758"/>
            <a:ext cx="1999490" cy="1999490"/>
          </a:xfrm>
          <a:custGeom>
            <a:avLst/>
            <a:gdLst>
              <a:gd name="T0" fmla="*/ 827 w 2863"/>
              <a:gd name="T1" fmla="*/ 1898 h 2863"/>
              <a:gd name="T2" fmla="*/ 962 w 2863"/>
              <a:gd name="T3" fmla="*/ 2034 h 2863"/>
              <a:gd name="T4" fmla="*/ 1288 w 2863"/>
              <a:gd name="T5" fmla="*/ 1915 h 2863"/>
              <a:gd name="T6" fmla="*/ 945 w 2863"/>
              <a:gd name="T7" fmla="*/ 1572 h 2863"/>
              <a:gd name="T8" fmla="*/ 827 w 2863"/>
              <a:gd name="T9" fmla="*/ 1898 h 2863"/>
              <a:gd name="T10" fmla="*/ 1431 w 2863"/>
              <a:gd name="T11" fmla="*/ 0 h 2863"/>
              <a:gd name="T12" fmla="*/ 0 w 2863"/>
              <a:gd name="T13" fmla="*/ 1431 h 2863"/>
              <a:gd name="T14" fmla="*/ 1431 w 2863"/>
              <a:gd name="T15" fmla="*/ 2863 h 2863"/>
              <a:gd name="T16" fmla="*/ 2863 w 2863"/>
              <a:gd name="T17" fmla="*/ 1431 h 2863"/>
              <a:gd name="T18" fmla="*/ 1431 w 2863"/>
              <a:gd name="T19" fmla="*/ 0 h 2863"/>
              <a:gd name="T20" fmla="*/ 1360 w 2863"/>
              <a:gd name="T21" fmla="*/ 1986 h 2863"/>
              <a:gd name="T22" fmla="*/ 1359 w 2863"/>
              <a:gd name="T23" fmla="*/ 1985 h 2863"/>
              <a:gd name="T24" fmla="*/ 1346 w 2863"/>
              <a:gd name="T25" fmla="*/ 1994 h 2863"/>
              <a:gd name="T26" fmla="*/ 686 w 2863"/>
              <a:gd name="T27" fmla="*/ 2234 h 2863"/>
              <a:gd name="T28" fmla="*/ 637 w 2863"/>
              <a:gd name="T29" fmla="*/ 2223 h 2863"/>
              <a:gd name="T30" fmla="*/ 626 w 2863"/>
              <a:gd name="T31" fmla="*/ 2174 h 2863"/>
              <a:gd name="T32" fmla="*/ 867 w 2863"/>
              <a:gd name="T33" fmla="*/ 1515 h 2863"/>
              <a:gd name="T34" fmla="*/ 875 w 2863"/>
              <a:gd name="T35" fmla="*/ 1502 h 2863"/>
              <a:gd name="T36" fmla="*/ 874 w 2863"/>
              <a:gd name="T37" fmla="*/ 1501 h 2863"/>
              <a:gd name="T38" fmla="*/ 1466 w 2863"/>
              <a:gd name="T39" fmla="*/ 909 h 2863"/>
              <a:gd name="T40" fmla="*/ 1583 w 2863"/>
              <a:gd name="T41" fmla="*/ 1026 h 2863"/>
              <a:gd name="T42" fmla="*/ 1119 w 2863"/>
              <a:gd name="T43" fmla="*/ 1489 h 2863"/>
              <a:gd name="T44" fmla="*/ 1108 w 2863"/>
              <a:gd name="T45" fmla="*/ 1515 h 2863"/>
              <a:gd name="T46" fmla="*/ 1119 w 2863"/>
              <a:gd name="T47" fmla="*/ 1542 h 2863"/>
              <a:gd name="T48" fmla="*/ 1146 w 2863"/>
              <a:gd name="T49" fmla="*/ 1553 h 2863"/>
              <a:gd name="T50" fmla="*/ 1172 w 2863"/>
              <a:gd name="T51" fmla="*/ 1542 h 2863"/>
              <a:gd name="T52" fmla="*/ 1636 w 2863"/>
              <a:gd name="T53" fmla="*/ 1079 h 2863"/>
              <a:gd name="T54" fmla="*/ 1782 w 2863"/>
              <a:gd name="T55" fmla="*/ 1224 h 2863"/>
              <a:gd name="T56" fmla="*/ 1321 w 2863"/>
              <a:gd name="T57" fmla="*/ 1686 h 2863"/>
              <a:gd name="T58" fmla="*/ 1321 w 2863"/>
              <a:gd name="T59" fmla="*/ 1739 h 2863"/>
              <a:gd name="T60" fmla="*/ 1347 w 2863"/>
              <a:gd name="T61" fmla="*/ 1750 h 2863"/>
              <a:gd name="T62" fmla="*/ 1374 w 2863"/>
              <a:gd name="T63" fmla="*/ 1739 h 2863"/>
              <a:gd name="T64" fmla="*/ 1835 w 2863"/>
              <a:gd name="T65" fmla="*/ 1278 h 2863"/>
              <a:gd name="T66" fmla="*/ 1952 w 2863"/>
              <a:gd name="T67" fmla="*/ 1394 h 2863"/>
              <a:gd name="T68" fmla="*/ 1360 w 2863"/>
              <a:gd name="T69" fmla="*/ 1986 h 2863"/>
              <a:gd name="T70" fmla="*/ 2190 w 2863"/>
              <a:gd name="T71" fmla="*/ 1157 h 2863"/>
              <a:gd name="T72" fmla="*/ 2005 w 2863"/>
              <a:gd name="T73" fmla="*/ 1341 h 2863"/>
              <a:gd name="T74" fmla="*/ 1520 w 2863"/>
              <a:gd name="T75" fmla="*/ 856 h 2863"/>
              <a:gd name="T76" fmla="*/ 1705 w 2863"/>
              <a:gd name="T77" fmla="*/ 671 h 2863"/>
              <a:gd name="T78" fmla="*/ 1945 w 2863"/>
              <a:gd name="T79" fmla="*/ 671 h 2863"/>
              <a:gd name="T80" fmla="*/ 2190 w 2863"/>
              <a:gd name="T81" fmla="*/ 916 h 2863"/>
              <a:gd name="T82" fmla="*/ 2190 w 2863"/>
              <a:gd name="T83" fmla="*/ 1157 h 2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3" h="2863">
                <a:moveTo>
                  <a:pt x="827" y="1898"/>
                </a:moveTo>
                <a:cubicBezTo>
                  <a:pt x="962" y="2034"/>
                  <a:pt x="962" y="2034"/>
                  <a:pt x="962" y="2034"/>
                </a:cubicBezTo>
                <a:cubicBezTo>
                  <a:pt x="1288" y="1915"/>
                  <a:pt x="1288" y="1915"/>
                  <a:pt x="1288" y="1915"/>
                </a:cubicBezTo>
                <a:cubicBezTo>
                  <a:pt x="945" y="1572"/>
                  <a:pt x="945" y="1572"/>
                  <a:pt x="945" y="1572"/>
                </a:cubicBezTo>
                <a:cubicBezTo>
                  <a:pt x="827" y="1898"/>
                  <a:pt x="827" y="1898"/>
                  <a:pt x="827" y="1898"/>
                </a:cubicBezTo>
                <a:close/>
                <a:moveTo>
                  <a:pt x="1431" y="0"/>
                </a:moveTo>
                <a:cubicBezTo>
                  <a:pt x="641" y="0"/>
                  <a:pt x="0" y="641"/>
                  <a:pt x="0" y="1431"/>
                </a:cubicBezTo>
                <a:cubicBezTo>
                  <a:pt x="0" y="2222"/>
                  <a:pt x="641" y="2863"/>
                  <a:pt x="1431" y="2863"/>
                </a:cubicBezTo>
                <a:cubicBezTo>
                  <a:pt x="2222" y="2863"/>
                  <a:pt x="2863" y="2222"/>
                  <a:pt x="2863" y="1431"/>
                </a:cubicBezTo>
                <a:cubicBezTo>
                  <a:pt x="2863" y="641"/>
                  <a:pt x="2222" y="0"/>
                  <a:pt x="1431" y="0"/>
                </a:cubicBezTo>
                <a:close/>
                <a:moveTo>
                  <a:pt x="1360" y="1986"/>
                </a:moveTo>
                <a:cubicBezTo>
                  <a:pt x="1359" y="1985"/>
                  <a:pt x="1359" y="1985"/>
                  <a:pt x="1359" y="1985"/>
                </a:cubicBezTo>
                <a:cubicBezTo>
                  <a:pt x="1355" y="1989"/>
                  <a:pt x="1351" y="1992"/>
                  <a:pt x="1346" y="1994"/>
                </a:cubicBezTo>
                <a:cubicBezTo>
                  <a:pt x="686" y="2234"/>
                  <a:pt x="686" y="2234"/>
                  <a:pt x="686" y="2234"/>
                </a:cubicBezTo>
                <a:cubicBezTo>
                  <a:pt x="669" y="2240"/>
                  <a:pt x="650" y="2236"/>
                  <a:pt x="637" y="2223"/>
                </a:cubicBezTo>
                <a:cubicBezTo>
                  <a:pt x="624" y="2210"/>
                  <a:pt x="620" y="2191"/>
                  <a:pt x="626" y="2174"/>
                </a:cubicBezTo>
                <a:cubicBezTo>
                  <a:pt x="867" y="1515"/>
                  <a:pt x="867" y="1515"/>
                  <a:pt x="867" y="1515"/>
                </a:cubicBezTo>
                <a:cubicBezTo>
                  <a:pt x="868" y="1510"/>
                  <a:pt x="871" y="1505"/>
                  <a:pt x="875" y="1502"/>
                </a:cubicBezTo>
                <a:cubicBezTo>
                  <a:pt x="874" y="1501"/>
                  <a:pt x="874" y="1501"/>
                  <a:pt x="874" y="1501"/>
                </a:cubicBezTo>
                <a:cubicBezTo>
                  <a:pt x="1466" y="909"/>
                  <a:pt x="1466" y="909"/>
                  <a:pt x="1466" y="909"/>
                </a:cubicBezTo>
                <a:cubicBezTo>
                  <a:pt x="1530" y="973"/>
                  <a:pt x="1583" y="1026"/>
                  <a:pt x="1583" y="1026"/>
                </a:cubicBezTo>
                <a:cubicBezTo>
                  <a:pt x="1119" y="1489"/>
                  <a:pt x="1119" y="1489"/>
                  <a:pt x="1119" y="1489"/>
                </a:cubicBezTo>
                <a:cubicBezTo>
                  <a:pt x="1112" y="1496"/>
                  <a:pt x="1108" y="1506"/>
                  <a:pt x="1108" y="1515"/>
                </a:cubicBezTo>
                <a:cubicBezTo>
                  <a:pt x="1108" y="1525"/>
                  <a:pt x="1111" y="1534"/>
                  <a:pt x="1119" y="1542"/>
                </a:cubicBezTo>
                <a:cubicBezTo>
                  <a:pt x="1126" y="1549"/>
                  <a:pt x="1136" y="1553"/>
                  <a:pt x="1146" y="1553"/>
                </a:cubicBezTo>
                <a:cubicBezTo>
                  <a:pt x="1156" y="1553"/>
                  <a:pt x="1165" y="1549"/>
                  <a:pt x="1172" y="1542"/>
                </a:cubicBezTo>
                <a:cubicBezTo>
                  <a:pt x="1636" y="1079"/>
                  <a:pt x="1636" y="1079"/>
                  <a:pt x="1636" y="1079"/>
                </a:cubicBezTo>
                <a:cubicBezTo>
                  <a:pt x="1782" y="1224"/>
                  <a:pt x="1782" y="1224"/>
                  <a:pt x="1782" y="1224"/>
                </a:cubicBezTo>
                <a:cubicBezTo>
                  <a:pt x="1321" y="1686"/>
                  <a:pt x="1321" y="1686"/>
                  <a:pt x="1321" y="1686"/>
                </a:cubicBezTo>
                <a:cubicBezTo>
                  <a:pt x="1306" y="1700"/>
                  <a:pt x="1306" y="1724"/>
                  <a:pt x="1321" y="1739"/>
                </a:cubicBezTo>
                <a:cubicBezTo>
                  <a:pt x="1328" y="1746"/>
                  <a:pt x="1338" y="1750"/>
                  <a:pt x="1347" y="1750"/>
                </a:cubicBezTo>
                <a:cubicBezTo>
                  <a:pt x="1357" y="1750"/>
                  <a:pt x="1367" y="1746"/>
                  <a:pt x="1374" y="1739"/>
                </a:cubicBezTo>
                <a:cubicBezTo>
                  <a:pt x="1835" y="1278"/>
                  <a:pt x="1835" y="1278"/>
                  <a:pt x="1835" y="1278"/>
                </a:cubicBezTo>
                <a:cubicBezTo>
                  <a:pt x="1835" y="1278"/>
                  <a:pt x="1903" y="1345"/>
                  <a:pt x="1952" y="1394"/>
                </a:cubicBezTo>
                <a:cubicBezTo>
                  <a:pt x="1360" y="1986"/>
                  <a:pt x="1360" y="1986"/>
                  <a:pt x="1360" y="1986"/>
                </a:cubicBezTo>
                <a:close/>
                <a:moveTo>
                  <a:pt x="2190" y="1157"/>
                </a:moveTo>
                <a:cubicBezTo>
                  <a:pt x="2005" y="1341"/>
                  <a:pt x="2005" y="1341"/>
                  <a:pt x="2005" y="1341"/>
                </a:cubicBezTo>
                <a:cubicBezTo>
                  <a:pt x="1910" y="1246"/>
                  <a:pt x="1690" y="1026"/>
                  <a:pt x="1520" y="856"/>
                </a:cubicBezTo>
                <a:cubicBezTo>
                  <a:pt x="1705" y="671"/>
                  <a:pt x="1705" y="671"/>
                  <a:pt x="1705" y="671"/>
                </a:cubicBezTo>
                <a:cubicBezTo>
                  <a:pt x="1771" y="605"/>
                  <a:pt x="1879" y="605"/>
                  <a:pt x="1945" y="671"/>
                </a:cubicBezTo>
                <a:cubicBezTo>
                  <a:pt x="2190" y="916"/>
                  <a:pt x="2190" y="916"/>
                  <a:pt x="2190" y="916"/>
                </a:cubicBezTo>
                <a:cubicBezTo>
                  <a:pt x="2256" y="982"/>
                  <a:pt x="2256" y="1090"/>
                  <a:pt x="2190" y="115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latin typeface="字魂105号-简雅黑" panose="00000500000000000000" pitchFamily="2" charset="-122"/>
              <a:ea typeface="字魂105号-简雅黑" panose="00000500000000000000" pitchFamily="2" charset="-122"/>
            </a:endParaRPr>
          </a:p>
        </p:txBody>
      </p:sp>
      <p:sp>
        <p:nvSpPr>
          <p:cNvPr id="27" name="文本框 26">
            <a:extLst>
              <a:ext uri="{FF2B5EF4-FFF2-40B4-BE49-F238E27FC236}">
                <a16:creationId xmlns:a16="http://schemas.microsoft.com/office/drawing/2014/main" id="{F366E442-56B6-AA59-202D-1A55D94BB7A7}"/>
              </a:ext>
            </a:extLst>
          </p:cNvPr>
          <p:cNvSpPr txBox="1"/>
          <p:nvPr/>
        </p:nvSpPr>
        <p:spPr>
          <a:xfrm>
            <a:off x="8148936" y="4467972"/>
            <a:ext cx="2635242" cy="400110"/>
          </a:xfrm>
          <a:prstGeom prst="rect">
            <a:avLst/>
          </a:prstGeom>
          <a:noFill/>
        </p:spPr>
        <p:txBody>
          <a:bodyPr wrap="square" rtlCol="0">
            <a:spAutoFit/>
          </a:bodyPr>
          <a:lstStyle/>
          <a:p>
            <a:r>
              <a:rPr kumimoji="1" lang="en-US" altLang="zh-CN" sz="2000" b="1" dirty="0">
                <a:solidFill>
                  <a:schemeClr val="accent2"/>
                </a:solidFill>
                <a:latin typeface="Microsoft YaHei Semibold" panose="020B0402040204020203" pitchFamily="34" charset="-122"/>
                <a:ea typeface="Microsoft YaHei Semibold" panose="020B0402040204020203" pitchFamily="34" charset="-122"/>
              </a:rPr>
              <a:t>Bert </a:t>
            </a:r>
            <a:r>
              <a:rPr kumimoji="1" lang="zh-CN" altLang="en-US" sz="2000" b="1" dirty="0">
                <a:solidFill>
                  <a:schemeClr val="accent2"/>
                </a:solidFill>
                <a:latin typeface="Microsoft YaHei Semibold" panose="020B0402040204020203" pitchFamily="34" charset="-122"/>
                <a:ea typeface="Microsoft YaHei Semibold" panose="020B0402040204020203" pitchFamily="34" charset="-122"/>
              </a:rPr>
              <a:t>变体的复现学习</a:t>
            </a:r>
          </a:p>
        </p:txBody>
      </p:sp>
      <p:sp>
        <p:nvSpPr>
          <p:cNvPr id="17" name="文本框 16">
            <a:extLst>
              <a:ext uri="{FF2B5EF4-FFF2-40B4-BE49-F238E27FC236}">
                <a16:creationId xmlns:a16="http://schemas.microsoft.com/office/drawing/2014/main" id="{77333423-78DD-047B-A454-9BFC9FD6CA0A}"/>
              </a:ext>
            </a:extLst>
          </p:cNvPr>
          <p:cNvSpPr txBox="1"/>
          <p:nvPr/>
        </p:nvSpPr>
        <p:spPr>
          <a:xfrm>
            <a:off x="1425408" y="5459639"/>
            <a:ext cx="3487250" cy="400110"/>
          </a:xfrm>
          <a:prstGeom prst="rect">
            <a:avLst/>
          </a:prstGeom>
          <a:noFill/>
        </p:spPr>
        <p:txBody>
          <a:bodyPr wrap="square" rtlCol="0">
            <a:spAutoFit/>
          </a:bodyPr>
          <a:lstStyle/>
          <a:p>
            <a:r>
              <a:rPr kumimoji="1" lang="zh-CN" altLang="en-US" sz="2000" b="1" dirty="0">
                <a:solidFill>
                  <a:schemeClr val="accent2"/>
                </a:solidFill>
                <a:latin typeface="Microsoft YaHei Semibold" panose="020B0402040204020203" pitchFamily="34" charset="-122"/>
                <a:ea typeface="Microsoft YaHei Semibold" panose="020B0402040204020203" pitchFamily="34" charset="-122"/>
              </a:rPr>
              <a:t>论文学习 </a:t>
            </a:r>
            <a:r>
              <a:rPr kumimoji="1" lang="en-US" altLang="zh-CN" sz="2000" b="1" dirty="0">
                <a:solidFill>
                  <a:schemeClr val="accent2"/>
                </a:solidFill>
                <a:latin typeface="Microsoft YaHei Semibold" panose="020B0402040204020203" pitchFamily="34" charset="-122"/>
                <a:ea typeface="Microsoft YaHei Semibold" panose="020B0402040204020203" pitchFamily="34" charset="-122"/>
              </a:rPr>
              <a:t>+ </a:t>
            </a:r>
            <a:r>
              <a:rPr kumimoji="1" lang="zh-CN" altLang="en-US" sz="2000" b="1" dirty="0">
                <a:solidFill>
                  <a:schemeClr val="accent2"/>
                </a:solidFill>
                <a:latin typeface="Microsoft YaHei Semibold" panose="020B0402040204020203" pitchFamily="34" charset="-122"/>
                <a:ea typeface="Microsoft YaHei Semibold" panose="020B0402040204020203" pitchFamily="34" charset="-122"/>
              </a:rPr>
              <a:t>模型进一步魔改</a:t>
            </a:r>
          </a:p>
        </p:txBody>
      </p:sp>
      <p:sp>
        <p:nvSpPr>
          <p:cNvPr id="20" name="文本框 19">
            <a:extLst>
              <a:ext uri="{FF2B5EF4-FFF2-40B4-BE49-F238E27FC236}">
                <a16:creationId xmlns:a16="http://schemas.microsoft.com/office/drawing/2014/main" id="{2A1F8059-0889-EB4E-85FA-303B53FEF511}"/>
              </a:ext>
            </a:extLst>
          </p:cNvPr>
          <p:cNvSpPr txBox="1"/>
          <p:nvPr/>
        </p:nvSpPr>
        <p:spPr>
          <a:xfrm>
            <a:off x="1075785" y="2368620"/>
            <a:ext cx="3487250" cy="400110"/>
          </a:xfrm>
          <a:prstGeom prst="rect">
            <a:avLst/>
          </a:prstGeom>
          <a:noFill/>
        </p:spPr>
        <p:txBody>
          <a:bodyPr wrap="square" rtlCol="0">
            <a:spAutoFit/>
          </a:bodyPr>
          <a:lstStyle/>
          <a:p>
            <a:r>
              <a:rPr kumimoji="1" lang="zh-CN" altLang="en-US" sz="2000" b="1" dirty="0">
                <a:solidFill>
                  <a:schemeClr val="accent2"/>
                </a:solidFill>
                <a:latin typeface="Microsoft YaHei Semibold" panose="020B0402040204020203" pitchFamily="34" charset="-122"/>
                <a:ea typeface="Microsoft YaHei Semibold" panose="020B0402040204020203" pitchFamily="34" charset="-122"/>
              </a:rPr>
              <a:t>多模态</a:t>
            </a:r>
            <a:r>
              <a:rPr kumimoji="1" lang="en-US" altLang="zh-CN" sz="2000" b="1" dirty="0">
                <a:solidFill>
                  <a:schemeClr val="accent2"/>
                </a:solidFill>
                <a:latin typeface="Microsoft YaHei Semibold" panose="020B0402040204020203" pitchFamily="34" charset="-122"/>
                <a:ea typeface="Microsoft YaHei Semibold" panose="020B0402040204020203" pitchFamily="34" charset="-122"/>
              </a:rPr>
              <a:t>&amp;</a:t>
            </a:r>
            <a:r>
              <a:rPr kumimoji="1" lang="zh-CN" altLang="en-US" sz="2000" b="1" dirty="0">
                <a:solidFill>
                  <a:schemeClr val="accent2"/>
                </a:solidFill>
                <a:latin typeface="Microsoft YaHei Semibold" panose="020B0402040204020203" pitchFamily="34" charset="-122"/>
                <a:ea typeface="Microsoft YaHei Semibold" panose="020B0402040204020203" pitchFamily="34" charset="-122"/>
              </a:rPr>
              <a:t>情感分析综述学习</a:t>
            </a:r>
          </a:p>
        </p:txBody>
      </p:sp>
    </p:spTree>
    <p:extLst>
      <p:ext uri="{BB962C8B-B14F-4D97-AF65-F5344CB8AC3E}">
        <p14:creationId xmlns:p14="http://schemas.microsoft.com/office/powerpoint/2010/main" val="2950241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三角形 3">
            <a:extLst>
              <a:ext uri="{FF2B5EF4-FFF2-40B4-BE49-F238E27FC236}">
                <a16:creationId xmlns:a16="http://schemas.microsoft.com/office/drawing/2014/main" id="{E09A5F71-96D3-0043-B1F7-59B425A3114D}"/>
              </a:ext>
            </a:extLst>
          </p:cNvPr>
          <p:cNvSpPr/>
          <p:nvPr/>
        </p:nvSpPr>
        <p:spPr>
          <a:xfrm>
            <a:off x="0" y="4812632"/>
            <a:ext cx="12192000" cy="2045368"/>
          </a:xfrm>
          <a:prstGeom prst="triangle">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三角形 4">
            <a:extLst>
              <a:ext uri="{FF2B5EF4-FFF2-40B4-BE49-F238E27FC236}">
                <a16:creationId xmlns:a16="http://schemas.microsoft.com/office/drawing/2014/main" id="{22C160F4-2470-4573-9176-8408AC811355}"/>
              </a:ext>
            </a:extLst>
          </p:cNvPr>
          <p:cNvSpPr/>
          <p:nvPr/>
        </p:nvSpPr>
        <p:spPr>
          <a:xfrm flipH="1">
            <a:off x="0" y="4812632"/>
            <a:ext cx="12192000" cy="2045366"/>
          </a:xfrm>
          <a:prstGeom prst="triangle">
            <a:avLst>
              <a:gd name="adj" fmla="val 0"/>
            </a:avLst>
          </a:prstGeom>
          <a:solidFill>
            <a:srgbClr val="5E8EB9"/>
          </a:solidFill>
          <a:ln>
            <a:noFill/>
          </a:ln>
          <a:effectLst>
            <a:outerShdw blurRad="177800" dist="38100" dir="13500000" algn="br" rotWithShape="0">
              <a:prstClr val="black">
                <a:alpha val="168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Rectangle 3">
            <a:extLst>
              <a:ext uri="{FF2B5EF4-FFF2-40B4-BE49-F238E27FC236}">
                <a16:creationId xmlns:a16="http://schemas.microsoft.com/office/drawing/2014/main" id="{4F32FBED-548E-DFF8-0619-4B30F0997621}"/>
              </a:ext>
            </a:extLst>
          </p:cNvPr>
          <p:cNvSpPr txBox="1">
            <a:spLocks noChangeArrowheads="1"/>
          </p:cNvSpPr>
          <p:nvPr/>
        </p:nvSpPr>
        <p:spPr bwMode="auto">
          <a:xfrm>
            <a:off x="1432560" y="2367020"/>
            <a:ext cx="9326880" cy="8605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6000" b="1" spc="300" dirty="0">
                <a:solidFill>
                  <a:srgbClr val="5E8EB9"/>
                </a:solidFill>
                <a:latin typeface="Microsoft YaHei Heavy" panose="020B0402040204020203" pitchFamily="34" charset="-122"/>
                <a:ea typeface="Microsoft YaHei Heavy" panose="020B0402040204020203" pitchFamily="34" charset="-122"/>
              </a:rPr>
              <a:t>结束</a:t>
            </a:r>
            <a:endParaRPr lang="zh-CN" sz="6000" b="1" spc="300" dirty="0">
              <a:solidFill>
                <a:srgbClr val="5E8EB9"/>
              </a:solidFill>
              <a:latin typeface="Microsoft YaHei Heavy" panose="020B0402040204020203" pitchFamily="34" charset="-122"/>
              <a:ea typeface="Microsoft YaHei Heavy" panose="020B0402040204020203" pitchFamily="34" charset="-122"/>
            </a:endParaRPr>
          </a:p>
        </p:txBody>
      </p:sp>
      <p:sp>
        <p:nvSpPr>
          <p:cNvPr id="9" name="文本框 8">
            <a:extLst>
              <a:ext uri="{FF2B5EF4-FFF2-40B4-BE49-F238E27FC236}">
                <a16:creationId xmlns:a16="http://schemas.microsoft.com/office/drawing/2014/main" id="{73953DE2-7ABD-ACE9-CE2E-3B588A86F47F}"/>
              </a:ext>
            </a:extLst>
          </p:cNvPr>
          <p:cNvSpPr txBox="1"/>
          <p:nvPr/>
        </p:nvSpPr>
        <p:spPr>
          <a:xfrm>
            <a:off x="3053751" y="3250941"/>
            <a:ext cx="6107502" cy="523220"/>
          </a:xfrm>
          <a:prstGeom prst="rect">
            <a:avLst/>
          </a:prstGeom>
          <a:noFill/>
        </p:spPr>
        <p:txBody>
          <a:bodyPr wrap="square">
            <a:spAutoFit/>
          </a:bodyPr>
          <a:lstStyle/>
          <a:p>
            <a:pPr algn="ctr"/>
            <a:r>
              <a:rPr lang="en-US" altLang="zh-CN" sz="2800" dirty="0">
                <a:solidFill>
                  <a:schemeClr val="bg1">
                    <a:lumMod val="75000"/>
                  </a:schemeClr>
                </a:solidFill>
              </a:rPr>
              <a:t>THANKS</a:t>
            </a:r>
            <a:endParaRPr lang="zh-CN" altLang="en-US" sz="2800" dirty="0">
              <a:solidFill>
                <a:schemeClr val="bg1">
                  <a:lumMod val="75000"/>
                </a:schemeClr>
              </a:solidFill>
            </a:endParaRPr>
          </a:p>
        </p:txBody>
      </p:sp>
      <p:sp>
        <p:nvSpPr>
          <p:cNvPr id="2" name="文本框 1">
            <a:extLst>
              <a:ext uri="{FF2B5EF4-FFF2-40B4-BE49-F238E27FC236}">
                <a16:creationId xmlns:a16="http://schemas.microsoft.com/office/drawing/2014/main" id="{8EFD508A-1ED3-FE7D-A1EE-CDDEE6B36D65}"/>
              </a:ext>
            </a:extLst>
          </p:cNvPr>
          <p:cNvSpPr txBox="1"/>
          <p:nvPr/>
        </p:nvSpPr>
        <p:spPr>
          <a:xfrm>
            <a:off x="5118340" y="4207157"/>
            <a:ext cx="2079294" cy="338554"/>
          </a:xfrm>
          <a:prstGeom prst="rect">
            <a:avLst/>
          </a:prstGeom>
          <a:noFill/>
        </p:spPr>
        <p:txBody>
          <a:bodyPr wrap="square" rtlCol="0">
            <a:spAutoFit/>
          </a:bodyPr>
          <a:lstStyle/>
          <a:p>
            <a:r>
              <a:rPr kumimoji="1" lang="zh-CN" altLang="en-US" sz="1600" spc="300" dirty="0">
                <a:solidFill>
                  <a:schemeClr val="tx1">
                    <a:lumMod val="65000"/>
                    <a:lumOff val="35000"/>
                  </a:schemeClr>
                </a:solidFill>
                <a:latin typeface="Microsoft YaHei" panose="020B0503020204020204" pitchFamily="34" charset="-122"/>
                <a:ea typeface="Microsoft YaHei" panose="020B0503020204020204" pitchFamily="34" charset="-122"/>
              </a:rPr>
              <a:t>答辩人：周绪睿</a:t>
            </a:r>
          </a:p>
        </p:txBody>
      </p:sp>
    </p:spTree>
    <p:extLst>
      <p:ext uri="{BB962C8B-B14F-4D97-AF65-F5344CB8AC3E}">
        <p14:creationId xmlns:p14="http://schemas.microsoft.com/office/powerpoint/2010/main" val="3045015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3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绪论</a:t>
            </a:r>
            <a:endParaRPr lang="zh-CN" altLang="zh-CN" sz="2800" b="1" kern="100" spc="3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2055330" y="890529"/>
            <a:ext cx="2173770"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INTRODUCTION</a:t>
            </a:r>
            <a:endParaRPr kumimoji="1" lang="zh-CN" altLang="en-US" sz="1400" spc="300" dirty="0">
              <a:solidFill>
                <a:schemeClr val="bg1">
                  <a:lumMod val="75000"/>
                </a:schemeClr>
              </a:solidFill>
            </a:endParaRP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7862E355-5BB3-D4F8-93F9-AB6FCF7CD159}"/>
              </a:ext>
            </a:extLst>
          </p:cNvPr>
          <p:cNvGrpSpPr/>
          <p:nvPr/>
        </p:nvGrpSpPr>
        <p:grpSpPr>
          <a:xfrm>
            <a:off x="4470400" y="2355265"/>
            <a:ext cx="3251200" cy="3037736"/>
            <a:chOff x="2707026" y="2336345"/>
            <a:chExt cx="2693003" cy="2516188"/>
          </a:xfrm>
        </p:grpSpPr>
        <p:sp>
          <p:nvSpPr>
            <p:cNvPr id="23" name="任意多边形 32">
              <a:extLst>
                <a:ext uri="{FF2B5EF4-FFF2-40B4-BE49-F238E27FC236}">
                  <a16:creationId xmlns:a16="http://schemas.microsoft.com/office/drawing/2014/main" id="{6A12C9DE-C4CA-A014-C9C2-1B9BC883A80E}"/>
                </a:ext>
              </a:extLst>
            </p:cNvPr>
            <p:cNvSpPr/>
            <p:nvPr/>
          </p:nvSpPr>
          <p:spPr>
            <a:xfrm>
              <a:off x="3245679" y="2336345"/>
              <a:ext cx="1454150" cy="666750"/>
            </a:xfrm>
            <a:custGeom>
              <a:avLst/>
              <a:gdLst>
                <a:gd name="connsiteX0" fmla="*/ 0 w 845820"/>
                <a:gd name="connsiteY0" fmla="*/ 0 h 388620"/>
                <a:gd name="connsiteX1" fmla="*/ 845820 w 845820"/>
                <a:gd name="connsiteY1" fmla="*/ 0 h 388620"/>
                <a:gd name="connsiteX2" fmla="*/ 0 w 845820"/>
                <a:gd name="connsiteY2" fmla="*/ 388620 h 388620"/>
              </a:gdLst>
              <a:ahLst/>
              <a:cxnLst>
                <a:cxn ang="0">
                  <a:pos x="connsiteX0" y="connsiteY0"/>
                </a:cxn>
                <a:cxn ang="0">
                  <a:pos x="connsiteX1" y="connsiteY1"/>
                </a:cxn>
                <a:cxn ang="0">
                  <a:pos x="connsiteX2" y="connsiteY2"/>
                </a:cxn>
              </a:cxnLst>
              <a:rect l="l" t="t" r="r" b="b"/>
              <a:pathLst>
                <a:path w="845820" h="388620">
                  <a:moveTo>
                    <a:pt x="0" y="0"/>
                  </a:moveTo>
                  <a:lnTo>
                    <a:pt x="845820" y="0"/>
                  </a:lnTo>
                  <a:lnTo>
                    <a:pt x="0" y="38862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rgbClr val="FFFFFF"/>
                </a:solidFill>
              </a:endParaRPr>
            </a:p>
          </p:txBody>
        </p:sp>
        <p:sp>
          <p:nvSpPr>
            <p:cNvPr id="24" name="任意多边形 33">
              <a:extLst>
                <a:ext uri="{FF2B5EF4-FFF2-40B4-BE49-F238E27FC236}">
                  <a16:creationId xmlns:a16="http://schemas.microsoft.com/office/drawing/2014/main" id="{119DE1DF-808B-6284-ED25-99A90A107144}"/>
                </a:ext>
              </a:extLst>
            </p:cNvPr>
            <p:cNvSpPr/>
            <p:nvPr/>
          </p:nvSpPr>
          <p:spPr>
            <a:xfrm rot="3600000">
              <a:off x="4059273" y="2795927"/>
              <a:ext cx="1454150" cy="668337"/>
            </a:xfrm>
            <a:custGeom>
              <a:avLst/>
              <a:gdLst>
                <a:gd name="connsiteX0" fmla="*/ 0 w 845820"/>
                <a:gd name="connsiteY0" fmla="*/ 0 h 388620"/>
                <a:gd name="connsiteX1" fmla="*/ 845820 w 845820"/>
                <a:gd name="connsiteY1" fmla="*/ 0 h 388620"/>
                <a:gd name="connsiteX2" fmla="*/ 0 w 845820"/>
                <a:gd name="connsiteY2" fmla="*/ 388620 h 388620"/>
              </a:gdLst>
              <a:ahLst/>
              <a:cxnLst>
                <a:cxn ang="0">
                  <a:pos x="connsiteX0" y="connsiteY0"/>
                </a:cxn>
                <a:cxn ang="0">
                  <a:pos x="connsiteX1" y="connsiteY1"/>
                </a:cxn>
                <a:cxn ang="0">
                  <a:pos x="connsiteX2" y="connsiteY2"/>
                </a:cxn>
              </a:cxnLst>
              <a:rect l="l" t="t" r="r" b="b"/>
              <a:pathLst>
                <a:path w="845820" h="388620">
                  <a:moveTo>
                    <a:pt x="0" y="0"/>
                  </a:moveTo>
                  <a:lnTo>
                    <a:pt x="845820" y="0"/>
                  </a:lnTo>
                  <a:lnTo>
                    <a:pt x="0" y="3886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rgbClr val="FFFFFF"/>
                </a:solidFill>
              </a:endParaRPr>
            </a:p>
          </p:txBody>
        </p:sp>
        <p:sp>
          <p:nvSpPr>
            <p:cNvPr id="25" name="任意多边形 37">
              <a:extLst>
                <a:ext uri="{FF2B5EF4-FFF2-40B4-BE49-F238E27FC236}">
                  <a16:creationId xmlns:a16="http://schemas.microsoft.com/office/drawing/2014/main" id="{D3E8E4B4-15A0-9BB6-ADBD-77731650733B}"/>
                </a:ext>
              </a:extLst>
            </p:cNvPr>
            <p:cNvSpPr/>
            <p:nvPr/>
          </p:nvSpPr>
          <p:spPr>
            <a:xfrm rot="18000000">
              <a:off x="2443198" y="2795927"/>
              <a:ext cx="1454150" cy="668337"/>
            </a:xfrm>
            <a:custGeom>
              <a:avLst/>
              <a:gdLst>
                <a:gd name="connsiteX0" fmla="*/ 0 w 845820"/>
                <a:gd name="connsiteY0" fmla="*/ 0 h 388620"/>
                <a:gd name="connsiteX1" fmla="*/ 845820 w 845820"/>
                <a:gd name="connsiteY1" fmla="*/ 0 h 388620"/>
                <a:gd name="connsiteX2" fmla="*/ 0 w 845820"/>
                <a:gd name="connsiteY2" fmla="*/ 388620 h 388620"/>
              </a:gdLst>
              <a:ahLst/>
              <a:cxnLst>
                <a:cxn ang="0">
                  <a:pos x="connsiteX0" y="connsiteY0"/>
                </a:cxn>
                <a:cxn ang="0">
                  <a:pos x="connsiteX1" y="connsiteY1"/>
                </a:cxn>
                <a:cxn ang="0">
                  <a:pos x="connsiteX2" y="connsiteY2"/>
                </a:cxn>
              </a:cxnLst>
              <a:rect l="l" t="t" r="r" b="b"/>
              <a:pathLst>
                <a:path w="845820" h="388620">
                  <a:moveTo>
                    <a:pt x="0" y="0"/>
                  </a:moveTo>
                  <a:lnTo>
                    <a:pt x="845820" y="0"/>
                  </a:lnTo>
                  <a:lnTo>
                    <a:pt x="0" y="3886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chemeClr val="bg1"/>
                </a:solidFill>
              </a:endParaRPr>
            </a:p>
          </p:txBody>
        </p:sp>
        <p:sp>
          <p:nvSpPr>
            <p:cNvPr id="26" name="任意多边形 44">
              <a:extLst>
                <a:ext uri="{FF2B5EF4-FFF2-40B4-BE49-F238E27FC236}">
                  <a16:creationId xmlns:a16="http://schemas.microsoft.com/office/drawing/2014/main" id="{066F3EF8-2A1D-9098-78E1-19DFBF492A82}"/>
                </a:ext>
              </a:extLst>
            </p:cNvPr>
            <p:cNvSpPr/>
            <p:nvPr/>
          </p:nvSpPr>
          <p:spPr>
            <a:xfrm rot="17928622">
              <a:off x="4065623" y="3732552"/>
              <a:ext cx="1468437" cy="666750"/>
            </a:xfrm>
            <a:custGeom>
              <a:avLst/>
              <a:gdLst>
                <a:gd name="connsiteX0" fmla="*/ 1467599 w 1467599"/>
                <a:gd name="connsiteY0" fmla="*/ 0 h 667930"/>
                <a:gd name="connsiteX1" fmla="*/ 1453729 w 1467599"/>
                <a:gd name="connsiteY1" fmla="*/ 667930 h 667930"/>
                <a:gd name="connsiteX2" fmla="*/ 0 w 1467599"/>
                <a:gd name="connsiteY2" fmla="*/ 637742 h 667930"/>
              </a:gdLst>
              <a:ahLst/>
              <a:cxnLst>
                <a:cxn ang="0">
                  <a:pos x="connsiteX0" y="connsiteY0"/>
                </a:cxn>
                <a:cxn ang="0">
                  <a:pos x="connsiteX1" y="connsiteY1"/>
                </a:cxn>
                <a:cxn ang="0">
                  <a:pos x="connsiteX2" y="connsiteY2"/>
                </a:cxn>
              </a:cxnLst>
              <a:rect l="l" t="t" r="r" b="b"/>
              <a:pathLst>
                <a:path w="1467599" h="667930">
                  <a:moveTo>
                    <a:pt x="1467599" y="0"/>
                  </a:moveTo>
                  <a:lnTo>
                    <a:pt x="1453729" y="667930"/>
                  </a:lnTo>
                  <a:lnTo>
                    <a:pt x="0" y="63774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chemeClr val="bg1"/>
                </a:solidFill>
              </a:endParaRPr>
            </a:p>
          </p:txBody>
        </p:sp>
        <p:sp>
          <p:nvSpPr>
            <p:cNvPr id="27" name="任意多边形 48">
              <a:extLst>
                <a:ext uri="{FF2B5EF4-FFF2-40B4-BE49-F238E27FC236}">
                  <a16:creationId xmlns:a16="http://schemas.microsoft.com/office/drawing/2014/main" id="{E51BC691-17E4-BC0C-8B53-718F476C05C1}"/>
                </a:ext>
              </a:extLst>
            </p:cNvPr>
            <p:cNvSpPr/>
            <p:nvPr/>
          </p:nvSpPr>
          <p:spPr>
            <a:xfrm>
              <a:off x="3255204" y="4184195"/>
              <a:ext cx="1454150" cy="668338"/>
            </a:xfrm>
            <a:custGeom>
              <a:avLst/>
              <a:gdLst>
                <a:gd name="connsiteX0" fmla="*/ 1454043 w 1454043"/>
                <a:gd name="connsiteY0" fmla="*/ 0 h 668074"/>
                <a:gd name="connsiteX1" fmla="*/ 1454043 w 1454043"/>
                <a:gd name="connsiteY1" fmla="*/ 668074 h 668074"/>
                <a:gd name="connsiteX2" fmla="*/ 0 w 1454043"/>
                <a:gd name="connsiteY2" fmla="*/ 668074 h 668074"/>
              </a:gdLst>
              <a:ahLst/>
              <a:cxnLst>
                <a:cxn ang="0">
                  <a:pos x="connsiteX0" y="connsiteY0"/>
                </a:cxn>
                <a:cxn ang="0">
                  <a:pos x="connsiteX1" y="connsiteY1"/>
                </a:cxn>
                <a:cxn ang="0">
                  <a:pos x="connsiteX2" y="connsiteY2"/>
                </a:cxn>
              </a:cxnLst>
              <a:rect l="l" t="t" r="r" b="b"/>
              <a:pathLst>
                <a:path w="1454043" h="668074">
                  <a:moveTo>
                    <a:pt x="1454043" y="0"/>
                  </a:moveTo>
                  <a:lnTo>
                    <a:pt x="1454043" y="668074"/>
                  </a:lnTo>
                  <a:lnTo>
                    <a:pt x="0" y="668074"/>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rgbClr val="FFFFFF"/>
                </a:solidFill>
              </a:endParaRPr>
            </a:p>
          </p:txBody>
        </p:sp>
        <p:sp>
          <p:nvSpPr>
            <p:cNvPr id="28" name="任意多边形 52">
              <a:extLst>
                <a:ext uri="{FF2B5EF4-FFF2-40B4-BE49-F238E27FC236}">
                  <a16:creationId xmlns:a16="http://schemas.microsoft.com/office/drawing/2014/main" id="{6270956A-1C30-5724-E613-CEAB8E1BA382}"/>
                </a:ext>
              </a:extLst>
            </p:cNvPr>
            <p:cNvSpPr/>
            <p:nvPr/>
          </p:nvSpPr>
          <p:spPr>
            <a:xfrm rot="3464586">
              <a:off x="2415416" y="3731758"/>
              <a:ext cx="1479550" cy="666750"/>
            </a:xfrm>
            <a:custGeom>
              <a:avLst/>
              <a:gdLst>
                <a:gd name="connsiteX0" fmla="*/ 0 w 1479224"/>
                <a:gd name="connsiteY0" fmla="*/ 610296 h 667556"/>
                <a:gd name="connsiteX1" fmla="*/ 1479224 w 1479224"/>
                <a:gd name="connsiteY1" fmla="*/ 0 h 667556"/>
                <a:gd name="connsiteX2" fmla="*/ 1452915 w 1479224"/>
                <a:gd name="connsiteY2" fmla="*/ 667556 h 667556"/>
              </a:gdLst>
              <a:ahLst/>
              <a:cxnLst>
                <a:cxn ang="0">
                  <a:pos x="connsiteX0" y="connsiteY0"/>
                </a:cxn>
                <a:cxn ang="0">
                  <a:pos x="connsiteX1" y="connsiteY1"/>
                </a:cxn>
                <a:cxn ang="0">
                  <a:pos x="connsiteX2" y="connsiteY2"/>
                </a:cxn>
              </a:cxnLst>
              <a:rect l="l" t="t" r="r" b="b"/>
              <a:pathLst>
                <a:path w="1479224" h="667556">
                  <a:moveTo>
                    <a:pt x="0" y="610296"/>
                  </a:moveTo>
                  <a:lnTo>
                    <a:pt x="1479224" y="0"/>
                  </a:lnTo>
                  <a:lnTo>
                    <a:pt x="1452915" y="66755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chemeClr val="bg1"/>
                </a:solidFill>
              </a:endParaRPr>
            </a:p>
          </p:txBody>
        </p:sp>
        <p:sp>
          <p:nvSpPr>
            <p:cNvPr id="29" name="文本框 54">
              <a:extLst>
                <a:ext uri="{FF2B5EF4-FFF2-40B4-BE49-F238E27FC236}">
                  <a16:creationId xmlns:a16="http://schemas.microsoft.com/office/drawing/2014/main" id="{36DF5598-B182-3406-9FB8-C707EEC2C98D}"/>
                </a:ext>
              </a:extLst>
            </p:cNvPr>
            <p:cNvSpPr txBox="1">
              <a:spLocks noChangeArrowheads="1"/>
            </p:cNvSpPr>
            <p:nvPr/>
          </p:nvSpPr>
          <p:spPr bwMode="auto">
            <a:xfrm rot="-1902825">
              <a:off x="4404823" y="2408316"/>
              <a:ext cx="438297" cy="37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400" b="1" dirty="0">
                  <a:solidFill>
                    <a:schemeClr val="bg1"/>
                  </a:solidFill>
                  <a:latin typeface="Bebas Neue" panose="020B0606020202050201" pitchFamily="34" charset="0"/>
                  <a:ea typeface="Verdana" panose="020B0604030504040204" pitchFamily="34" charset="0"/>
                  <a:cs typeface="Arial" panose="020B0604020202020204" pitchFamily="34" charset="0"/>
                </a:rPr>
                <a:t>04</a:t>
              </a:r>
              <a:endParaRPr lang="zh-CN" altLang="en-US" sz="2400" b="1" dirty="0">
                <a:solidFill>
                  <a:schemeClr val="bg1"/>
                </a:solidFill>
                <a:latin typeface="Bebas Neue" panose="020B0606020202050201" pitchFamily="34" charset="0"/>
                <a:ea typeface="Verdana" panose="020B0604030504040204" pitchFamily="34" charset="0"/>
                <a:cs typeface="Arial" panose="020B0604020202020204" pitchFamily="34" charset="0"/>
              </a:endParaRPr>
            </a:p>
          </p:txBody>
        </p:sp>
        <p:sp>
          <p:nvSpPr>
            <p:cNvPr id="30" name="文本框 55">
              <a:extLst>
                <a:ext uri="{FF2B5EF4-FFF2-40B4-BE49-F238E27FC236}">
                  <a16:creationId xmlns:a16="http://schemas.microsoft.com/office/drawing/2014/main" id="{AFE57E13-B323-C985-5CA8-ABAB83E2E050}"/>
                </a:ext>
              </a:extLst>
            </p:cNvPr>
            <p:cNvSpPr txBox="1">
              <a:spLocks noChangeArrowheads="1"/>
            </p:cNvSpPr>
            <p:nvPr/>
          </p:nvSpPr>
          <p:spPr bwMode="auto">
            <a:xfrm rot="1834046">
              <a:off x="4961733" y="3469233"/>
              <a:ext cx="438296" cy="37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400" b="1" dirty="0">
                  <a:solidFill>
                    <a:schemeClr val="bg1"/>
                  </a:solidFill>
                  <a:latin typeface="Bebas Neue" panose="020B0606020202050201" pitchFamily="34" charset="0"/>
                  <a:ea typeface="Verdana" panose="020B0604030504040204" pitchFamily="34" charset="0"/>
                  <a:cs typeface="Arial" panose="020B0604020202020204" pitchFamily="34" charset="0"/>
                </a:rPr>
                <a:t>03</a:t>
              </a:r>
              <a:endParaRPr lang="zh-CN" altLang="en-US" sz="2400" b="1" dirty="0">
                <a:solidFill>
                  <a:schemeClr val="bg1"/>
                </a:solidFill>
                <a:latin typeface="Bebas Neue" panose="020B0606020202050201" pitchFamily="34" charset="0"/>
                <a:ea typeface="Verdana" panose="020B0604030504040204" pitchFamily="34" charset="0"/>
                <a:cs typeface="Arial" panose="020B0604020202020204" pitchFamily="34" charset="0"/>
              </a:endParaRPr>
            </a:p>
          </p:txBody>
        </p:sp>
        <p:sp>
          <p:nvSpPr>
            <p:cNvPr id="31" name="文本框 57">
              <a:extLst>
                <a:ext uri="{FF2B5EF4-FFF2-40B4-BE49-F238E27FC236}">
                  <a16:creationId xmlns:a16="http://schemas.microsoft.com/office/drawing/2014/main" id="{CDE92865-3A6A-9627-4FDB-2893042D5EA7}"/>
                </a:ext>
              </a:extLst>
            </p:cNvPr>
            <p:cNvSpPr txBox="1">
              <a:spLocks noChangeArrowheads="1"/>
            </p:cNvSpPr>
            <p:nvPr/>
          </p:nvSpPr>
          <p:spPr bwMode="auto">
            <a:xfrm rot="-1875197">
              <a:off x="3298568" y="4364700"/>
              <a:ext cx="438296" cy="37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400" b="1" dirty="0">
                  <a:solidFill>
                    <a:schemeClr val="bg1"/>
                  </a:solidFill>
                  <a:latin typeface="Bebas Neue" panose="020B0606020202050201" pitchFamily="34" charset="0"/>
                  <a:ea typeface="Verdana" panose="020B0604030504040204" pitchFamily="34" charset="0"/>
                  <a:cs typeface="Arial" panose="020B0604020202020204" pitchFamily="34" charset="0"/>
                </a:rPr>
                <a:t>02</a:t>
              </a:r>
              <a:endParaRPr lang="zh-CN" altLang="en-US" sz="2400" b="1" dirty="0">
                <a:solidFill>
                  <a:schemeClr val="bg1"/>
                </a:solidFill>
                <a:latin typeface="Bebas Neue" panose="020B0606020202050201" pitchFamily="34" charset="0"/>
                <a:ea typeface="Verdana" panose="020B0604030504040204" pitchFamily="34" charset="0"/>
                <a:cs typeface="Arial" panose="020B0604020202020204" pitchFamily="34" charset="0"/>
              </a:endParaRPr>
            </a:p>
          </p:txBody>
        </p:sp>
        <p:sp>
          <p:nvSpPr>
            <p:cNvPr id="32" name="文本框 58">
              <a:extLst>
                <a:ext uri="{FF2B5EF4-FFF2-40B4-BE49-F238E27FC236}">
                  <a16:creationId xmlns:a16="http://schemas.microsoft.com/office/drawing/2014/main" id="{216CF132-9FFD-BDF0-7F9A-DCFB6579DAF6}"/>
                </a:ext>
              </a:extLst>
            </p:cNvPr>
            <p:cNvSpPr txBox="1">
              <a:spLocks noChangeArrowheads="1"/>
            </p:cNvSpPr>
            <p:nvPr/>
          </p:nvSpPr>
          <p:spPr bwMode="auto">
            <a:xfrm rot="1643363">
              <a:off x="2707026" y="3484903"/>
              <a:ext cx="438296" cy="37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400" b="1" dirty="0">
                  <a:solidFill>
                    <a:schemeClr val="bg1"/>
                  </a:solidFill>
                  <a:latin typeface="Bebas Neue" panose="020B0606020202050201" pitchFamily="34" charset="0"/>
                  <a:ea typeface="Verdana" panose="020B0604030504040204" pitchFamily="34" charset="0"/>
                  <a:cs typeface="Arial" panose="020B0604020202020204" pitchFamily="34" charset="0"/>
                </a:rPr>
                <a:t>01</a:t>
              </a:r>
              <a:endParaRPr lang="zh-CN" altLang="en-US" sz="2400" b="1" dirty="0">
                <a:solidFill>
                  <a:schemeClr val="bg1"/>
                </a:solidFill>
                <a:latin typeface="Bebas Neue" panose="020B0606020202050201" pitchFamily="34" charset="0"/>
                <a:ea typeface="Verdana" panose="020B0604030504040204" pitchFamily="34" charset="0"/>
                <a:cs typeface="Arial" panose="020B0604020202020204" pitchFamily="34" charset="0"/>
              </a:endParaRPr>
            </a:p>
          </p:txBody>
        </p:sp>
        <p:sp>
          <p:nvSpPr>
            <p:cNvPr id="33" name="矩形 59">
              <a:extLst>
                <a:ext uri="{FF2B5EF4-FFF2-40B4-BE49-F238E27FC236}">
                  <a16:creationId xmlns:a16="http://schemas.microsoft.com/office/drawing/2014/main" id="{9C751650-1CB5-3A4D-3CAE-19D02E88452E}"/>
                </a:ext>
              </a:extLst>
            </p:cNvPr>
            <p:cNvSpPr>
              <a:spLocks noChangeArrowheads="1"/>
            </p:cNvSpPr>
            <p:nvPr/>
          </p:nvSpPr>
          <p:spPr bwMode="auto">
            <a:xfrm>
              <a:off x="3359808" y="3154210"/>
              <a:ext cx="1244943"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buNone/>
              </a:pPr>
              <a:r>
                <a:rPr lang="en-US" altLang="zh-CN" sz="2400" b="1" dirty="0">
                  <a:solidFill>
                    <a:schemeClr val="accent2"/>
                  </a:solidFill>
                  <a:latin typeface="Microsoft YaHei" panose="020B0503020204020204" pitchFamily="34" charset="-122"/>
                  <a:ea typeface="Microsoft YaHei" panose="020B0503020204020204" pitchFamily="34" charset="-122"/>
                  <a:cs typeface="微软雅黑"/>
                </a:rPr>
                <a:t>NLP</a:t>
              </a:r>
              <a:r>
                <a:rPr lang="zh-CN" altLang="en-US" sz="2400" b="1" dirty="0">
                  <a:solidFill>
                    <a:schemeClr val="accent2"/>
                  </a:solidFill>
                  <a:latin typeface="Microsoft YaHei" panose="020B0503020204020204" pitchFamily="34" charset="-122"/>
                  <a:ea typeface="Microsoft YaHei" panose="020B0503020204020204" pitchFamily="34" charset="-122"/>
                  <a:cs typeface="微软雅黑"/>
                </a:rPr>
                <a:t>不同任务学习</a:t>
              </a:r>
            </a:p>
          </p:txBody>
        </p:sp>
      </p:grpSp>
      <p:sp>
        <p:nvSpPr>
          <p:cNvPr id="38" name="文本框 37">
            <a:extLst>
              <a:ext uri="{FF2B5EF4-FFF2-40B4-BE49-F238E27FC236}">
                <a16:creationId xmlns:a16="http://schemas.microsoft.com/office/drawing/2014/main" id="{6DADF990-87C3-0BBF-2E30-3642431FAD6C}"/>
              </a:ext>
            </a:extLst>
          </p:cNvPr>
          <p:cNvSpPr txBox="1"/>
          <p:nvPr/>
        </p:nvSpPr>
        <p:spPr>
          <a:xfrm>
            <a:off x="308850" y="564061"/>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01</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3" name="文本框 2">
            <a:extLst>
              <a:ext uri="{FF2B5EF4-FFF2-40B4-BE49-F238E27FC236}">
                <a16:creationId xmlns:a16="http://schemas.microsoft.com/office/drawing/2014/main" id="{D40B1255-20A6-AB08-AB06-D6151358F553}"/>
              </a:ext>
            </a:extLst>
          </p:cNvPr>
          <p:cNvSpPr txBox="1"/>
          <p:nvPr/>
        </p:nvSpPr>
        <p:spPr>
          <a:xfrm>
            <a:off x="1079758" y="2283263"/>
            <a:ext cx="3452667" cy="1846659"/>
          </a:xfrm>
          <a:prstGeom prst="rect">
            <a:avLst/>
          </a:prstGeom>
          <a:noFill/>
        </p:spPr>
        <p:txBody>
          <a:bodyPr wrap="square" rtlCol="0">
            <a:spAutoFit/>
          </a:bodyPr>
          <a:lstStyle/>
          <a:p>
            <a:r>
              <a:rPr lang="en-US" altLang="zh-CN" sz="2400" b="1" dirty="0">
                <a:solidFill>
                  <a:schemeClr val="tx1">
                    <a:lumMod val="65000"/>
                    <a:lumOff val="35000"/>
                  </a:schemeClr>
                </a:solidFill>
                <a:ea typeface="Microsoft YaHei Semibold" panose="020B0402040204020203" pitchFamily="34" charset="-122"/>
              </a:rPr>
              <a:t>Text Classification</a:t>
            </a:r>
          </a:p>
          <a:p>
            <a:pPr marL="342900" indent="-342900">
              <a:buFont typeface="Arial" panose="020B0604020202020204" pitchFamily="34" charset="0"/>
              <a:buChar char="•"/>
            </a:pPr>
            <a:r>
              <a:rPr lang="en-US" altLang="zh-CN" b="1" dirty="0">
                <a:solidFill>
                  <a:schemeClr val="tx1">
                    <a:lumMod val="65000"/>
                    <a:lumOff val="35000"/>
                  </a:schemeClr>
                </a:solidFill>
                <a:ea typeface="Microsoft YaHei Semibold" panose="020B0402040204020203" pitchFamily="34" charset="-122"/>
              </a:rPr>
              <a:t>Generative &amp; Discriminative</a:t>
            </a:r>
          </a:p>
          <a:p>
            <a:pPr marL="342900" indent="-342900">
              <a:buFont typeface="Arial" panose="020B0604020202020204" pitchFamily="34" charset="0"/>
              <a:buChar char="•"/>
            </a:pPr>
            <a:r>
              <a:rPr lang="en-US" altLang="zh-CN" b="1" dirty="0">
                <a:solidFill>
                  <a:schemeClr val="tx1">
                    <a:lumMod val="65000"/>
                    <a:lumOff val="35000"/>
                  </a:schemeClr>
                </a:solidFill>
                <a:ea typeface="Microsoft YaHei Semibold" panose="020B0402040204020203" pitchFamily="34" charset="-122"/>
              </a:rPr>
              <a:t>Classic &amp; NN based</a:t>
            </a:r>
          </a:p>
          <a:p>
            <a:pPr marL="342900" indent="-342900">
              <a:buFont typeface="Arial" panose="020B0604020202020204" pitchFamily="34" charset="0"/>
              <a:buChar char="•"/>
            </a:pPr>
            <a:endParaRPr lang="en-US" altLang="zh-CN" sz="2400" b="1" dirty="0">
              <a:solidFill>
                <a:schemeClr val="tx1">
                  <a:lumMod val="65000"/>
                  <a:lumOff val="35000"/>
                </a:schemeClr>
              </a:solidFill>
              <a:ea typeface="Microsoft YaHei Semibold" panose="020B0402040204020203" pitchFamily="34" charset="-122"/>
            </a:endParaRPr>
          </a:p>
          <a:p>
            <a:endParaRPr lang="en-US" altLang="zh-CN" sz="1200" b="1" dirty="0">
              <a:solidFill>
                <a:schemeClr val="tx1">
                  <a:lumMod val="65000"/>
                  <a:lumOff val="35000"/>
                </a:schemeClr>
              </a:solidFill>
              <a:ea typeface="Microsoft YaHei Semibold" panose="020B0402040204020203" pitchFamily="34" charset="-122"/>
            </a:endParaRPr>
          </a:p>
          <a:p>
            <a:endParaRPr lang="zh-CN" altLang="en-US" dirty="0"/>
          </a:p>
        </p:txBody>
      </p:sp>
      <p:sp>
        <p:nvSpPr>
          <p:cNvPr id="39" name="文本框 38">
            <a:extLst>
              <a:ext uri="{FF2B5EF4-FFF2-40B4-BE49-F238E27FC236}">
                <a16:creationId xmlns:a16="http://schemas.microsoft.com/office/drawing/2014/main" id="{6E506834-FAE8-06B6-2526-EB6C2C5C7425}"/>
              </a:ext>
            </a:extLst>
          </p:cNvPr>
          <p:cNvSpPr txBox="1"/>
          <p:nvPr/>
        </p:nvSpPr>
        <p:spPr>
          <a:xfrm>
            <a:off x="1808407" y="4767663"/>
            <a:ext cx="3103564" cy="1477328"/>
          </a:xfrm>
          <a:prstGeom prst="rect">
            <a:avLst/>
          </a:prstGeom>
          <a:noFill/>
        </p:spPr>
        <p:txBody>
          <a:bodyPr wrap="square" rtlCol="0">
            <a:spAutoFit/>
          </a:bodyPr>
          <a:lstStyle/>
          <a:p>
            <a:r>
              <a:rPr lang="en-US" altLang="zh-CN" sz="2400" b="1" dirty="0">
                <a:solidFill>
                  <a:schemeClr val="tx1">
                    <a:lumMod val="65000"/>
                    <a:lumOff val="35000"/>
                  </a:schemeClr>
                </a:solidFill>
                <a:ea typeface="Microsoft YaHei Semibold" panose="020B0402040204020203" pitchFamily="34" charset="-122"/>
              </a:rPr>
              <a:t>Language Model</a:t>
            </a:r>
          </a:p>
          <a:p>
            <a:pPr marL="342900" indent="-342900">
              <a:buFont typeface="Arial" panose="020B0604020202020204" pitchFamily="34" charset="0"/>
              <a:buChar char="•"/>
            </a:pPr>
            <a:r>
              <a:rPr lang="en-US" altLang="zh-CN" b="1" dirty="0">
                <a:solidFill>
                  <a:schemeClr val="tx1">
                    <a:lumMod val="65000"/>
                    <a:lumOff val="35000"/>
                  </a:schemeClr>
                </a:solidFill>
                <a:ea typeface="Microsoft YaHei Semibold" panose="020B0402040204020203" pitchFamily="34" charset="-122"/>
              </a:rPr>
              <a:t>N-Gram LMs</a:t>
            </a:r>
          </a:p>
          <a:p>
            <a:pPr marL="342900" indent="-342900">
              <a:buFont typeface="Arial" panose="020B0604020202020204" pitchFamily="34" charset="0"/>
              <a:buChar char="•"/>
            </a:pPr>
            <a:r>
              <a:rPr lang="en-US" altLang="zh-CN" b="1" dirty="0">
                <a:solidFill>
                  <a:schemeClr val="tx1">
                    <a:lumMod val="65000"/>
                    <a:lumOff val="35000"/>
                  </a:schemeClr>
                </a:solidFill>
                <a:ea typeface="Microsoft YaHei Semibold" panose="020B0402040204020203" pitchFamily="34" charset="-122"/>
              </a:rPr>
              <a:t>NN LMs</a:t>
            </a:r>
          </a:p>
          <a:p>
            <a:endParaRPr lang="en-US" altLang="zh-CN" sz="1200" b="1" dirty="0">
              <a:solidFill>
                <a:schemeClr val="tx1">
                  <a:lumMod val="65000"/>
                  <a:lumOff val="35000"/>
                </a:schemeClr>
              </a:solidFill>
              <a:ea typeface="Microsoft YaHei Semibold" panose="020B0402040204020203" pitchFamily="34" charset="-122"/>
            </a:endParaRPr>
          </a:p>
          <a:p>
            <a:endParaRPr lang="zh-CN" altLang="en-US" dirty="0"/>
          </a:p>
        </p:txBody>
      </p:sp>
      <p:sp>
        <p:nvSpPr>
          <p:cNvPr id="42" name="文本框 41">
            <a:extLst>
              <a:ext uri="{FF2B5EF4-FFF2-40B4-BE49-F238E27FC236}">
                <a16:creationId xmlns:a16="http://schemas.microsoft.com/office/drawing/2014/main" id="{E495B041-E0D8-B499-40C2-4B248FE3CFC9}"/>
              </a:ext>
            </a:extLst>
          </p:cNvPr>
          <p:cNvSpPr txBox="1"/>
          <p:nvPr/>
        </p:nvSpPr>
        <p:spPr>
          <a:xfrm>
            <a:off x="8025834" y="2291363"/>
            <a:ext cx="3452667" cy="2123658"/>
          </a:xfrm>
          <a:prstGeom prst="rect">
            <a:avLst/>
          </a:prstGeom>
          <a:noFill/>
        </p:spPr>
        <p:txBody>
          <a:bodyPr wrap="square" rtlCol="0">
            <a:spAutoFit/>
          </a:bodyPr>
          <a:lstStyle/>
          <a:p>
            <a:r>
              <a:rPr lang="en-US" altLang="zh-CN" sz="2400" b="1" dirty="0">
                <a:solidFill>
                  <a:schemeClr val="tx1">
                    <a:lumMod val="65000"/>
                    <a:lumOff val="35000"/>
                  </a:schemeClr>
                </a:solidFill>
                <a:ea typeface="Microsoft YaHei Semibold" panose="020B0402040204020203" pitchFamily="34" charset="-122"/>
              </a:rPr>
              <a:t>Seq2Seq and Attention</a:t>
            </a:r>
          </a:p>
          <a:p>
            <a:pPr marL="285750" indent="-285750">
              <a:buFont typeface="Arial" panose="020B0604020202020204" pitchFamily="34" charset="0"/>
              <a:buChar char="•"/>
            </a:pPr>
            <a:r>
              <a:rPr lang="en-US" altLang="zh-CN" b="1" dirty="0">
                <a:solidFill>
                  <a:schemeClr val="tx1">
                    <a:lumMod val="65000"/>
                    <a:lumOff val="35000"/>
                  </a:schemeClr>
                </a:solidFill>
                <a:ea typeface="Microsoft YaHei Semibold" panose="020B0402040204020203" pitchFamily="34" charset="-122"/>
              </a:rPr>
              <a:t> Seq2Seq Basics</a:t>
            </a:r>
          </a:p>
          <a:p>
            <a:pPr marL="342900" indent="-342900">
              <a:buFont typeface="Arial" panose="020B0604020202020204" pitchFamily="34" charset="0"/>
              <a:buChar char="•"/>
            </a:pPr>
            <a:r>
              <a:rPr lang="en-US" altLang="zh-CN" b="1" dirty="0">
                <a:solidFill>
                  <a:schemeClr val="tx1">
                    <a:lumMod val="65000"/>
                    <a:lumOff val="35000"/>
                  </a:schemeClr>
                </a:solidFill>
                <a:ea typeface="Microsoft YaHei Semibold" panose="020B0402040204020203" pitchFamily="34" charset="-122"/>
              </a:rPr>
              <a:t>Attention</a:t>
            </a:r>
          </a:p>
          <a:p>
            <a:pPr marL="342900" indent="-342900">
              <a:buFont typeface="Arial" panose="020B0604020202020204" pitchFamily="34" charset="0"/>
              <a:buChar char="•"/>
            </a:pPr>
            <a:r>
              <a:rPr lang="en-US" altLang="zh-CN" b="1" dirty="0">
                <a:solidFill>
                  <a:schemeClr val="tx1">
                    <a:lumMod val="65000"/>
                    <a:lumOff val="35000"/>
                  </a:schemeClr>
                </a:solidFill>
                <a:ea typeface="Microsoft YaHei Semibold" panose="020B0402040204020203" pitchFamily="34" charset="-122"/>
              </a:rPr>
              <a:t>Transformer</a:t>
            </a:r>
          </a:p>
          <a:p>
            <a:pPr marL="342900" indent="-342900">
              <a:buFont typeface="Arial" panose="020B0604020202020204" pitchFamily="34" charset="0"/>
              <a:buChar char="•"/>
            </a:pPr>
            <a:endParaRPr lang="en-US" altLang="zh-CN" sz="2400" b="1" dirty="0">
              <a:solidFill>
                <a:schemeClr val="tx1">
                  <a:lumMod val="65000"/>
                  <a:lumOff val="35000"/>
                </a:schemeClr>
              </a:solidFill>
              <a:ea typeface="Microsoft YaHei Semibold" panose="020B0402040204020203" pitchFamily="34" charset="-122"/>
            </a:endParaRPr>
          </a:p>
          <a:p>
            <a:endParaRPr lang="en-US" altLang="zh-CN" sz="1200" b="1" dirty="0">
              <a:solidFill>
                <a:schemeClr val="tx1">
                  <a:lumMod val="65000"/>
                  <a:lumOff val="35000"/>
                </a:schemeClr>
              </a:solidFill>
              <a:ea typeface="Microsoft YaHei Semibold" panose="020B0402040204020203" pitchFamily="34" charset="-122"/>
            </a:endParaRPr>
          </a:p>
          <a:p>
            <a:endParaRPr lang="zh-CN" altLang="en-US" dirty="0"/>
          </a:p>
        </p:txBody>
      </p:sp>
      <p:sp>
        <p:nvSpPr>
          <p:cNvPr id="43" name="文本框 42">
            <a:extLst>
              <a:ext uri="{FF2B5EF4-FFF2-40B4-BE49-F238E27FC236}">
                <a16:creationId xmlns:a16="http://schemas.microsoft.com/office/drawing/2014/main" id="{3883B8E4-1E24-D1EF-F53F-248EFF2CC0EE}"/>
              </a:ext>
            </a:extLst>
          </p:cNvPr>
          <p:cNvSpPr txBox="1"/>
          <p:nvPr/>
        </p:nvSpPr>
        <p:spPr>
          <a:xfrm>
            <a:off x="8025833" y="4489143"/>
            <a:ext cx="3452667" cy="2215991"/>
          </a:xfrm>
          <a:prstGeom prst="rect">
            <a:avLst/>
          </a:prstGeom>
          <a:noFill/>
        </p:spPr>
        <p:txBody>
          <a:bodyPr wrap="square" rtlCol="0">
            <a:spAutoFit/>
          </a:bodyPr>
          <a:lstStyle/>
          <a:p>
            <a:r>
              <a:rPr lang="en-US" altLang="zh-CN" sz="2400" b="1" dirty="0">
                <a:solidFill>
                  <a:schemeClr val="tx1">
                    <a:lumMod val="65000"/>
                    <a:lumOff val="35000"/>
                  </a:schemeClr>
                </a:solidFill>
                <a:ea typeface="Microsoft YaHei Semibold" panose="020B0402040204020203" pitchFamily="34" charset="-122"/>
              </a:rPr>
              <a:t>Transfer Learning and Pretrained Models</a:t>
            </a:r>
          </a:p>
          <a:p>
            <a:pPr marL="342900" indent="-342900">
              <a:buFont typeface="Arial" panose="020B0604020202020204" pitchFamily="34" charset="0"/>
              <a:buChar char="•"/>
            </a:pPr>
            <a:r>
              <a:rPr lang="en-US" altLang="zh-CN" b="1" dirty="0" err="1">
                <a:solidFill>
                  <a:schemeClr val="tx1">
                    <a:lumMod val="65000"/>
                    <a:lumOff val="35000"/>
                  </a:schemeClr>
                </a:solidFill>
                <a:ea typeface="Microsoft YaHei Semibold" panose="020B0402040204020203" pitchFamily="34" charset="-122"/>
              </a:rPr>
              <a:t>CoVe</a:t>
            </a:r>
            <a:r>
              <a:rPr lang="en-US" altLang="zh-CN" b="1" dirty="0">
                <a:solidFill>
                  <a:schemeClr val="tx1">
                    <a:lumMod val="65000"/>
                    <a:lumOff val="35000"/>
                  </a:schemeClr>
                </a:solidFill>
                <a:ea typeface="Microsoft YaHei Semibold" panose="020B0402040204020203" pitchFamily="34" charset="-122"/>
              </a:rPr>
              <a:t> &amp; </a:t>
            </a:r>
            <a:r>
              <a:rPr lang="en-US" altLang="zh-CN" b="1" dirty="0" err="1">
                <a:solidFill>
                  <a:schemeClr val="tx1">
                    <a:lumMod val="65000"/>
                    <a:lumOff val="35000"/>
                  </a:schemeClr>
                </a:solidFill>
                <a:ea typeface="Microsoft YaHei Semibold" panose="020B0402040204020203" pitchFamily="34" charset="-122"/>
              </a:rPr>
              <a:t>ELMo</a:t>
            </a:r>
            <a:endParaRPr lang="en-US" altLang="zh-CN" b="1" dirty="0">
              <a:solidFill>
                <a:schemeClr val="tx1">
                  <a:lumMod val="65000"/>
                  <a:lumOff val="35000"/>
                </a:schemeClr>
              </a:solidFill>
              <a:ea typeface="Microsoft YaHei Semibold" panose="020B0402040204020203" pitchFamily="34" charset="-122"/>
            </a:endParaRPr>
          </a:p>
          <a:p>
            <a:pPr marL="342900" indent="-342900">
              <a:buFont typeface="Arial" panose="020B0604020202020204" pitchFamily="34" charset="0"/>
              <a:buChar char="•"/>
            </a:pPr>
            <a:r>
              <a:rPr lang="en-US" altLang="zh-CN" b="1" dirty="0">
                <a:solidFill>
                  <a:schemeClr val="tx1">
                    <a:lumMod val="65000"/>
                    <a:lumOff val="35000"/>
                  </a:schemeClr>
                </a:solidFill>
                <a:ea typeface="Microsoft YaHei Semibold" panose="020B0402040204020203" pitchFamily="34" charset="-122"/>
              </a:rPr>
              <a:t>GPT &amp; BERT</a:t>
            </a:r>
          </a:p>
          <a:p>
            <a:pPr marL="342900" indent="-342900">
              <a:buFont typeface="Arial" panose="020B0604020202020204" pitchFamily="34" charset="0"/>
              <a:buChar char="•"/>
            </a:pPr>
            <a:endParaRPr lang="en-US" altLang="zh-CN" sz="2400" b="1" dirty="0">
              <a:solidFill>
                <a:schemeClr val="tx1">
                  <a:lumMod val="65000"/>
                  <a:lumOff val="35000"/>
                </a:schemeClr>
              </a:solidFill>
              <a:ea typeface="Microsoft YaHei Semibold" panose="020B0402040204020203" pitchFamily="34" charset="-122"/>
            </a:endParaRPr>
          </a:p>
          <a:p>
            <a:endParaRPr lang="en-US" altLang="zh-CN" sz="1200" b="1" dirty="0">
              <a:solidFill>
                <a:schemeClr val="tx1">
                  <a:lumMod val="65000"/>
                  <a:lumOff val="35000"/>
                </a:schemeClr>
              </a:solidFill>
              <a:ea typeface="Microsoft YaHei Semibold" panose="020B0402040204020203" pitchFamily="34" charset="-122"/>
            </a:endParaRPr>
          </a:p>
          <a:p>
            <a:endParaRPr lang="zh-CN" altLang="en-US" dirty="0"/>
          </a:p>
        </p:txBody>
      </p:sp>
    </p:spTree>
    <p:extLst>
      <p:ext uri="{BB962C8B-B14F-4D97-AF65-F5344CB8AC3E}">
        <p14:creationId xmlns:p14="http://schemas.microsoft.com/office/powerpoint/2010/main" val="115137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3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绪论</a:t>
            </a:r>
            <a:endParaRPr lang="zh-CN" altLang="zh-CN" sz="2800" b="1" kern="100" spc="3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2055330" y="890529"/>
            <a:ext cx="2173770"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INTRODUCTION</a:t>
            </a:r>
            <a:endParaRPr kumimoji="1" lang="zh-CN" altLang="en-US" sz="1400" spc="300" dirty="0">
              <a:solidFill>
                <a:schemeClr val="bg1">
                  <a:lumMod val="75000"/>
                </a:schemeClr>
              </a:solidFill>
            </a:endParaRP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38" name="图表 37">
            <a:extLst>
              <a:ext uri="{FF2B5EF4-FFF2-40B4-BE49-F238E27FC236}">
                <a16:creationId xmlns:a16="http://schemas.microsoft.com/office/drawing/2014/main" id="{FF3C12E1-82FE-4435-488B-4652E93EB339}"/>
              </a:ext>
            </a:extLst>
          </p:cNvPr>
          <p:cNvGraphicFramePr/>
          <p:nvPr/>
        </p:nvGraphicFramePr>
        <p:xfrm>
          <a:off x="3140230" y="1896884"/>
          <a:ext cx="5955588" cy="3970393"/>
        </p:xfrm>
        <a:graphic>
          <a:graphicData uri="http://schemas.openxmlformats.org/drawingml/2006/chart">
            <c:chart xmlns:c="http://schemas.openxmlformats.org/drawingml/2006/chart" xmlns:r="http://schemas.openxmlformats.org/officeDocument/2006/relationships" r:id="rId2"/>
          </a:graphicData>
        </a:graphic>
      </p:graphicFrame>
      <p:sp>
        <p:nvSpPr>
          <p:cNvPr id="39" name="文本框 38">
            <a:extLst>
              <a:ext uri="{FF2B5EF4-FFF2-40B4-BE49-F238E27FC236}">
                <a16:creationId xmlns:a16="http://schemas.microsoft.com/office/drawing/2014/main" id="{FFD1370D-9A81-70D3-738D-6DBF9E592A8A}"/>
              </a:ext>
            </a:extLst>
          </p:cNvPr>
          <p:cNvSpPr txBox="1"/>
          <p:nvPr/>
        </p:nvSpPr>
        <p:spPr>
          <a:xfrm>
            <a:off x="4909288" y="4018002"/>
            <a:ext cx="2373424" cy="369332"/>
          </a:xfrm>
          <a:prstGeom prst="rect">
            <a:avLst/>
          </a:prstGeom>
          <a:noFill/>
        </p:spPr>
        <p:txBody>
          <a:bodyPr wrap="square" rtlCol="0">
            <a:spAutoFit/>
          </a:bodyPr>
          <a:lstStyle/>
          <a:p>
            <a:pPr algn="ctr"/>
            <a:r>
              <a:rPr lang="zh-CN" altLang="en-US" b="1" dirty="0">
                <a:solidFill>
                  <a:schemeClr val="accent2"/>
                </a:solidFill>
                <a:latin typeface="字魂105号-简雅黑" panose="00000500000000000000" pitchFamily="2" charset="-122"/>
                <a:ea typeface="字魂105号-简雅黑" panose="00000500000000000000" pitchFamily="2" charset="-122"/>
                <a:sym typeface="Arial" panose="020B0604020202020204" pitchFamily="34" charset="0"/>
              </a:rPr>
              <a:t>研究课题工作</a:t>
            </a:r>
          </a:p>
        </p:txBody>
      </p:sp>
      <p:sp>
        <p:nvSpPr>
          <p:cNvPr id="41" name="任意形状 40">
            <a:extLst>
              <a:ext uri="{FF2B5EF4-FFF2-40B4-BE49-F238E27FC236}">
                <a16:creationId xmlns:a16="http://schemas.microsoft.com/office/drawing/2014/main" id="{15AD6ECD-28F0-466E-3CB9-8BD0EE391115}"/>
              </a:ext>
            </a:extLst>
          </p:cNvPr>
          <p:cNvSpPr/>
          <p:nvPr/>
        </p:nvSpPr>
        <p:spPr>
          <a:xfrm>
            <a:off x="1789043" y="2150466"/>
            <a:ext cx="2922105" cy="496957"/>
          </a:xfrm>
          <a:custGeom>
            <a:avLst/>
            <a:gdLst>
              <a:gd name="connsiteX0" fmla="*/ 2922105 w 2922105"/>
              <a:gd name="connsiteY0" fmla="*/ 496957 h 496957"/>
              <a:gd name="connsiteX1" fmla="*/ 2425148 w 2922105"/>
              <a:gd name="connsiteY1" fmla="*/ 0 h 496957"/>
              <a:gd name="connsiteX2" fmla="*/ 0 w 2922105"/>
              <a:gd name="connsiteY2" fmla="*/ 0 h 496957"/>
            </a:gdLst>
            <a:ahLst/>
            <a:cxnLst>
              <a:cxn ang="0">
                <a:pos x="connsiteX0" y="connsiteY0"/>
              </a:cxn>
              <a:cxn ang="0">
                <a:pos x="connsiteX1" y="connsiteY1"/>
              </a:cxn>
              <a:cxn ang="0">
                <a:pos x="connsiteX2" y="connsiteY2"/>
              </a:cxn>
            </a:cxnLst>
            <a:rect l="l" t="t" r="r" b="b"/>
            <a:pathLst>
              <a:path w="2922105" h="496957">
                <a:moveTo>
                  <a:pt x="2922105" y="496957"/>
                </a:moveTo>
                <a:lnTo>
                  <a:pt x="2425148" y="0"/>
                </a:lnTo>
                <a:lnTo>
                  <a:pt x="0" y="0"/>
                </a:ln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B4476"/>
              </a:solidFill>
            </a:endParaRPr>
          </a:p>
        </p:txBody>
      </p:sp>
      <p:sp>
        <p:nvSpPr>
          <p:cNvPr id="42" name="椭圆 41">
            <a:extLst>
              <a:ext uri="{FF2B5EF4-FFF2-40B4-BE49-F238E27FC236}">
                <a16:creationId xmlns:a16="http://schemas.microsoft.com/office/drawing/2014/main" id="{23B139A8-D15C-CBD3-8E72-BFA88F32D948}"/>
              </a:ext>
            </a:extLst>
          </p:cNvPr>
          <p:cNvSpPr/>
          <p:nvPr/>
        </p:nvSpPr>
        <p:spPr>
          <a:xfrm>
            <a:off x="1702546" y="2107217"/>
            <a:ext cx="86497" cy="864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任意形状 42">
            <a:extLst>
              <a:ext uri="{FF2B5EF4-FFF2-40B4-BE49-F238E27FC236}">
                <a16:creationId xmlns:a16="http://schemas.microsoft.com/office/drawing/2014/main" id="{E2020F80-0FEF-D931-9319-F9AD0CACAABB}"/>
              </a:ext>
            </a:extLst>
          </p:cNvPr>
          <p:cNvSpPr/>
          <p:nvPr/>
        </p:nvSpPr>
        <p:spPr>
          <a:xfrm flipH="1" flipV="1">
            <a:off x="7618405" y="5018629"/>
            <a:ext cx="2922105" cy="496957"/>
          </a:xfrm>
          <a:custGeom>
            <a:avLst/>
            <a:gdLst>
              <a:gd name="connsiteX0" fmla="*/ 2922105 w 2922105"/>
              <a:gd name="connsiteY0" fmla="*/ 496957 h 496957"/>
              <a:gd name="connsiteX1" fmla="*/ 2425148 w 2922105"/>
              <a:gd name="connsiteY1" fmla="*/ 0 h 496957"/>
              <a:gd name="connsiteX2" fmla="*/ 0 w 2922105"/>
              <a:gd name="connsiteY2" fmla="*/ 0 h 496957"/>
            </a:gdLst>
            <a:ahLst/>
            <a:cxnLst>
              <a:cxn ang="0">
                <a:pos x="connsiteX0" y="connsiteY0"/>
              </a:cxn>
              <a:cxn ang="0">
                <a:pos x="connsiteX1" y="connsiteY1"/>
              </a:cxn>
              <a:cxn ang="0">
                <a:pos x="connsiteX2" y="connsiteY2"/>
              </a:cxn>
            </a:cxnLst>
            <a:rect l="l" t="t" r="r" b="b"/>
            <a:pathLst>
              <a:path w="2922105" h="496957">
                <a:moveTo>
                  <a:pt x="2922105" y="496957"/>
                </a:moveTo>
                <a:lnTo>
                  <a:pt x="2425148" y="0"/>
                </a:lnTo>
                <a:lnTo>
                  <a:pt x="0" y="0"/>
                </a:ln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B4476"/>
              </a:solidFill>
            </a:endParaRPr>
          </a:p>
        </p:txBody>
      </p:sp>
      <p:sp>
        <p:nvSpPr>
          <p:cNvPr id="45" name="文本框 44">
            <a:extLst>
              <a:ext uri="{FF2B5EF4-FFF2-40B4-BE49-F238E27FC236}">
                <a16:creationId xmlns:a16="http://schemas.microsoft.com/office/drawing/2014/main" id="{96A06EA0-731D-588C-5A74-6F46DDA4EF53}"/>
              </a:ext>
            </a:extLst>
          </p:cNvPr>
          <p:cNvSpPr txBox="1"/>
          <p:nvPr/>
        </p:nvSpPr>
        <p:spPr>
          <a:xfrm>
            <a:off x="1622373" y="2364713"/>
            <a:ext cx="2635242" cy="400110"/>
          </a:xfrm>
          <a:prstGeom prst="rect">
            <a:avLst/>
          </a:prstGeom>
          <a:noFill/>
        </p:spPr>
        <p:txBody>
          <a:bodyPr wrap="square" rtlCol="0">
            <a:spAutoFit/>
          </a:bodyPr>
          <a:lstStyle/>
          <a:p>
            <a:r>
              <a:rPr kumimoji="1" lang="zh-CN" altLang="en-US" sz="2000" b="1" dirty="0">
                <a:solidFill>
                  <a:schemeClr val="accent2"/>
                </a:solidFill>
                <a:latin typeface="Microsoft YaHei Semibold" panose="020B0402040204020203" pitchFamily="34" charset="-122"/>
                <a:ea typeface="Microsoft YaHei Semibold" panose="020B0402040204020203" pitchFamily="34" charset="-122"/>
              </a:rPr>
              <a:t>课题分析</a:t>
            </a:r>
          </a:p>
        </p:txBody>
      </p:sp>
      <p:sp>
        <p:nvSpPr>
          <p:cNvPr id="47" name="文本框 46">
            <a:extLst>
              <a:ext uri="{FF2B5EF4-FFF2-40B4-BE49-F238E27FC236}">
                <a16:creationId xmlns:a16="http://schemas.microsoft.com/office/drawing/2014/main" id="{54A1C881-F6E2-62A5-FD90-31D30B2C34B4}"/>
              </a:ext>
            </a:extLst>
          </p:cNvPr>
          <p:cNvSpPr txBox="1"/>
          <p:nvPr/>
        </p:nvSpPr>
        <p:spPr>
          <a:xfrm>
            <a:off x="8070798" y="4935742"/>
            <a:ext cx="2635242" cy="400110"/>
          </a:xfrm>
          <a:prstGeom prst="rect">
            <a:avLst/>
          </a:prstGeom>
          <a:noFill/>
        </p:spPr>
        <p:txBody>
          <a:bodyPr wrap="square" rtlCol="0">
            <a:spAutoFit/>
          </a:bodyPr>
          <a:lstStyle/>
          <a:p>
            <a:pPr algn="r"/>
            <a:r>
              <a:rPr kumimoji="1" lang="zh-CN" altLang="en-US" sz="2000" b="1" dirty="0">
                <a:solidFill>
                  <a:schemeClr val="accent2"/>
                </a:solidFill>
                <a:latin typeface="Microsoft YaHei Semibold" panose="020B0402040204020203" pitchFamily="34" charset="-122"/>
                <a:ea typeface="Microsoft YaHei Semibold" panose="020B0402040204020203" pitchFamily="34" charset="-122"/>
              </a:rPr>
              <a:t>实验结果分析</a:t>
            </a:r>
          </a:p>
        </p:txBody>
      </p:sp>
      <p:sp>
        <p:nvSpPr>
          <p:cNvPr id="49" name="encyclopedia_15441">
            <a:extLst>
              <a:ext uri="{FF2B5EF4-FFF2-40B4-BE49-F238E27FC236}">
                <a16:creationId xmlns:a16="http://schemas.microsoft.com/office/drawing/2014/main" id="{ECAD2F84-07FF-2172-34F2-E41569BB2AF4}"/>
              </a:ext>
            </a:extLst>
          </p:cNvPr>
          <p:cNvSpPr>
            <a:spLocks noChangeAspect="1"/>
          </p:cNvSpPr>
          <p:nvPr/>
        </p:nvSpPr>
        <p:spPr>
          <a:xfrm>
            <a:off x="5835695" y="3210903"/>
            <a:ext cx="520610" cy="609685"/>
          </a:xfrm>
          <a:custGeom>
            <a:avLst/>
            <a:gdLst>
              <a:gd name="T0" fmla="*/ 283 w 592"/>
              <a:gd name="T1" fmla="*/ 259 h 694"/>
              <a:gd name="T2" fmla="*/ 202 w 592"/>
              <a:gd name="T3" fmla="*/ 228 h 694"/>
              <a:gd name="T4" fmla="*/ 517 w 592"/>
              <a:gd name="T5" fmla="*/ 62 h 694"/>
              <a:gd name="T6" fmla="*/ 462 w 592"/>
              <a:gd name="T7" fmla="*/ 78 h 694"/>
              <a:gd name="T8" fmla="*/ 426 w 592"/>
              <a:gd name="T9" fmla="*/ 73 h 694"/>
              <a:gd name="T10" fmla="*/ 139 w 592"/>
              <a:gd name="T11" fmla="*/ 202 h 694"/>
              <a:gd name="T12" fmla="*/ 36 w 592"/>
              <a:gd name="T13" fmla="*/ 181 h 694"/>
              <a:gd name="T14" fmla="*/ 346 w 592"/>
              <a:gd name="T15" fmla="*/ 20 h 694"/>
              <a:gd name="T16" fmla="*/ 337 w 592"/>
              <a:gd name="T17" fmla="*/ 2 h 694"/>
              <a:gd name="T18" fmla="*/ 2 w 592"/>
              <a:gd name="T19" fmla="*/ 167 h 694"/>
              <a:gd name="T20" fmla="*/ 0 w 592"/>
              <a:gd name="T21" fmla="*/ 174 h 694"/>
              <a:gd name="T22" fmla="*/ 0 w 592"/>
              <a:gd name="T23" fmla="*/ 592 h 694"/>
              <a:gd name="T24" fmla="*/ 116 w 592"/>
              <a:gd name="T25" fmla="*/ 637 h 694"/>
              <a:gd name="T26" fmla="*/ 152 w 592"/>
              <a:gd name="T27" fmla="*/ 625 h 694"/>
              <a:gd name="T28" fmla="*/ 167 w 592"/>
              <a:gd name="T29" fmla="*/ 647 h 694"/>
              <a:gd name="T30" fmla="*/ 283 w 592"/>
              <a:gd name="T31" fmla="*/ 692 h 694"/>
              <a:gd name="T32" fmla="*/ 582 w 592"/>
              <a:gd name="T33" fmla="*/ 513 h 694"/>
              <a:gd name="T34" fmla="*/ 592 w 592"/>
              <a:gd name="T35" fmla="*/ 128 h 694"/>
              <a:gd name="T36" fmla="*/ 305 w 592"/>
              <a:gd name="T37" fmla="*/ 257 h 694"/>
              <a:gd name="T38" fmla="*/ 35 w 592"/>
              <a:gd name="T39" fmla="*/ 233 h 694"/>
              <a:gd name="T40" fmla="*/ 101 w 592"/>
              <a:gd name="T41" fmla="*/ 266 h 694"/>
              <a:gd name="T42" fmla="*/ 89 w 592"/>
              <a:gd name="T43" fmla="*/ 319 h 694"/>
              <a:gd name="T44" fmla="*/ 23 w 592"/>
              <a:gd name="T45" fmla="*/ 286 h 694"/>
              <a:gd name="T46" fmla="*/ 121 w 592"/>
              <a:gd name="T47" fmla="*/ 596 h 694"/>
              <a:gd name="T48" fmla="*/ 113 w 592"/>
              <a:gd name="T49" fmla="*/ 601 h 694"/>
              <a:gd name="T50" fmla="*/ 21 w 592"/>
              <a:gd name="T51" fmla="*/ 567 h 694"/>
              <a:gd name="T52" fmla="*/ 116 w 592"/>
              <a:gd name="T53" fmla="*/ 588 h 694"/>
              <a:gd name="T54" fmla="*/ 190 w 592"/>
              <a:gd name="T55" fmla="*/ 297 h 694"/>
              <a:gd name="T56" fmla="*/ 256 w 592"/>
              <a:gd name="T57" fmla="*/ 306 h 694"/>
              <a:gd name="T58" fmla="*/ 267 w 592"/>
              <a:gd name="T59" fmla="*/ 366 h 694"/>
              <a:gd name="T60" fmla="*/ 201 w 592"/>
              <a:gd name="T61" fmla="*/ 357 h 694"/>
              <a:gd name="T62" fmla="*/ 190 w 592"/>
              <a:gd name="T63" fmla="*/ 297 h 694"/>
              <a:gd name="T64" fmla="*/ 268 w 592"/>
              <a:gd name="T65" fmla="*/ 654 h 694"/>
              <a:gd name="T66" fmla="*/ 179 w 592"/>
              <a:gd name="T67" fmla="*/ 628 h 694"/>
              <a:gd name="T68" fmla="*/ 183 w 592"/>
              <a:gd name="T69" fmla="*/ 616 h 694"/>
              <a:gd name="T70" fmla="*/ 274 w 592"/>
              <a:gd name="T71" fmla="*/ 649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2" h="694">
                <a:moveTo>
                  <a:pt x="305" y="257"/>
                </a:moveTo>
                <a:cubicBezTo>
                  <a:pt x="299" y="260"/>
                  <a:pt x="289" y="261"/>
                  <a:pt x="283" y="259"/>
                </a:cubicBezTo>
                <a:lnTo>
                  <a:pt x="203" y="236"/>
                </a:lnTo>
                <a:cubicBezTo>
                  <a:pt x="196" y="234"/>
                  <a:pt x="196" y="231"/>
                  <a:pt x="202" y="228"/>
                </a:cubicBezTo>
                <a:lnTo>
                  <a:pt x="512" y="75"/>
                </a:lnTo>
                <a:cubicBezTo>
                  <a:pt x="517" y="73"/>
                  <a:pt x="519" y="67"/>
                  <a:pt x="517" y="62"/>
                </a:cubicBezTo>
                <a:cubicBezTo>
                  <a:pt x="514" y="57"/>
                  <a:pt x="508" y="55"/>
                  <a:pt x="503" y="57"/>
                </a:cubicBezTo>
                <a:lnTo>
                  <a:pt x="462" y="78"/>
                </a:lnTo>
                <a:cubicBezTo>
                  <a:pt x="442" y="87"/>
                  <a:pt x="426" y="90"/>
                  <a:pt x="426" y="84"/>
                </a:cubicBezTo>
                <a:lnTo>
                  <a:pt x="426" y="73"/>
                </a:lnTo>
                <a:cubicBezTo>
                  <a:pt x="426" y="66"/>
                  <a:pt x="421" y="63"/>
                  <a:pt x="415" y="66"/>
                </a:cubicBezTo>
                <a:lnTo>
                  <a:pt x="139" y="202"/>
                </a:lnTo>
                <a:cubicBezTo>
                  <a:pt x="133" y="205"/>
                  <a:pt x="123" y="206"/>
                  <a:pt x="116" y="204"/>
                </a:cubicBezTo>
                <a:lnTo>
                  <a:pt x="36" y="181"/>
                </a:lnTo>
                <a:cubicBezTo>
                  <a:pt x="30" y="179"/>
                  <a:pt x="29" y="175"/>
                  <a:pt x="35" y="172"/>
                </a:cubicBezTo>
                <a:lnTo>
                  <a:pt x="346" y="20"/>
                </a:lnTo>
                <a:cubicBezTo>
                  <a:pt x="351" y="18"/>
                  <a:pt x="353" y="12"/>
                  <a:pt x="350" y="7"/>
                </a:cubicBezTo>
                <a:cubicBezTo>
                  <a:pt x="348" y="2"/>
                  <a:pt x="342" y="0"/>
                  <a:pt x="337" y="2"/>
                </a:cubicBezTo>
                <a:lnTo>
                  <a:pt x="6" y="164"/>
                </a:lnTo>
                <a:cubicBezTo>
                  <a:pt x="4" y="165"/>
                  <a:pt x="3" y="166"/>
                  <a:pt x="2" y="167"/>
                </a:cubicBezTo>
                <a:cubicBezTo>
                  <a:pt x="1" y="169"/>
                  <a:pt x="0" y="171"/>
                  <a:pt x="0" y="171"/>
                </a:cubicBezTo>
                <a:cubicBezTo>
                  <a:pt x="0" y="171"/>
                  <a:pt x="0" y="172"/>
                  <a:pt x="0" y="174"/>
                </a:cubicBezTo>
                <a:cubicBezTo>
                  <a:pt x="0" y="175"/>
                  <a:pt x="0" y="181"/>
                  <a:pt x="0" y="188"/>
                </a:cubicBezTo>
                <a:lnTo>
                  <a:pt x="0" y="592"/>
                </a:lnTo>
                <a:cubicBezTo>
                  <a:pt x="0" y="599"/>
                  <a:pt x="6" y="606"/>
                  <a:pt x="12" y="607"/>
                </a:cubicBezTo>
                <a:lnTo>
                  <a:pt x="116" y="637"/>
                </a:lnTo>
                <a:cubicBezTo>
                  <a:pt x="123" y="639"/>
                  <a:pt x="132" y="638"/>
                  <a:pt x="138" y="634"/>
                </a:cubicBezTo>
                <a:cubicBezTo>
                  <a:pt x="138" y="634"/>
                  <a:pt x="144" y="630"/>
                  <a:pt x="152" y="625"/>
                </a:cubicBezTo>
                <a:cubicBezTo>
                  <a:pt x="160" y="620"/>
                  <a:pt x="167" y="623"/>
                  <a:pt x="167" y="632"/>
                </a:cubicBezTo>
                <a:lnTo>
                  <a:pt x="167" y="647"/>
                </a:lnTo>
                <a:cubicBezTo>
                  <a:pt x="167" y="654"/>
                  <a:pt x="172" y="661"/>
                  <a:pt x="178" y="663"/>
                </a:cubicBezTo>
                <a:lnTo>
                  <a:pt x="283" y="692"/>
                </a:lnTo>
                <a:cubicBezTo>
                  <a:pt x="289" y="694"/>
                  <a:pt x="299" y="693"/>
                  <a:pt x="304" y="689"/>
                </a:cubicBezTo>
                <a:lnTo>
                  <a:pt x="582" y="513"/>
                </a:lnTo>
                <a:cubicBezTo>
                  <a:pt x="588" y="509"/>
                  <a:pt x="592" y="501"/>
                  <a:pt x="592" y="494"/>
                </a:cubicBezTo>
                <a:lnTo>
                  <a:pt x="592" y="128"/>
                </a:lnTo>
                <a:cubicBezTo>
                  <a:pt x="592" y="121"/>
                  <a:pt x="587" y="118"/>
                  <a:pt x="581" y="121"/>
                </a:cubicBezTo>
                <a:lnTo>
                  <a:pt x="305" y="257"/>
                </a:lnTo>
                <a:close/>
                <a:moveTo>
                  <a:pt x="23" y="242"/>
                </a:moveTo>
                <a:cubicBezTo>
                  <a:pt x="23" y="235"/>
                  <a:pt x="28" y="231"/>
                  <a:pt x="35" y="233"/>
                </a:cubicBezTo>
                <a:lnTo>
                  <a:pt x="89" y="251"/>
                </a:lnTo>
                <a:cubicBezTo>
                  <a:pt x="96" y="253"/>
                  <a:pt x="101" y="259"/>
                  <a:pt x="101" y="266"/>
                </a:cubicBezTo>
                <a:lnTo>
                  <a:pt x="101" y="310"/>
                </a:lnTo>
                <a:cubicBezTo>
                  <a:pt x="101" y="317"/>
                  <a:pt x="96" y="321"/>
                  <a:pt x="89" y="319"/>
                </a:cubicBezTo>
                <a:lnTo>
                  <a:pt x="35" y="301"/>
                </a:lnTo>
                <a:cubicBezTo>
                  <a:pt x="28" y="300"/>
                  <a:pt x="23" y="293"/>
                  <a:pt x="23" y="286"/>
                </a:cubicBezTo>
                <a:lnTo>
                  <a:pt x="23" y="242"/>
                </a:lnTo>
                <a:close/>
                <a:moveTo>
                  <a:pt x="121" y="596"/>
                </a:moveTo>
                <a:cubicBezTo>
                  <a:pt x="120" y="599"/>
                  <a:pt x="117" y="601"/>
                  <a:pt x="114" y="601"/>
                </a:cubicBezTo>
                <a:cubicBezTo>
                  <a:pt x="114" y="601"/>
                  <a:pt x="113" y="601"/>
                  <a:pt x="113" y="601"/>
                </a:cubicBezTo>
                <a:lnTo>
                  <a:pt x="26" y="576"/>
                </a:lnTo>
                <a:cubicBezTo>
                  <a:pt x="22" y="575"/>
                  <a:pt x="20" y="571"/>
                  <a:pt x="21" y="567"/>
                </a:cubicBezTo>
                <a:cubicBezTo>
                  <a:pt x="22" y="564"/>
                  <a:pt x="26" y="562"/>
                  <a:pt x="30" y="563"/>
                </a:cubicBezTo>
                <a:lnTo>
                  <a:pt x="116" y="588"/>
                </a:lnTo>
                <a:cubicBezTo>
                  <a:pt x="120" y="589"/>
                  <a:pt x="122" y="593"/>
                  <a:pt x="121" y="596"/>
                </a:cubicBezTo>
                <a:close/>
                <a:moveTo>
                  <a:pt x="190" y="297"/>
                </a:moveTo>
                <a:cubicBezTo>
                  <a:pt x="190" y="291"/>
                  <a:pt x="195" y="286"/>
                  <a:pt x="201" y="288"/>
                </a:cubicBezTo>
                <a:lnTo>
                  <a:pt x="256" y="306"/>
                </a:lnTo>
                <a:cubicBezTo>
                  <a:pt x="262" y="308"/>
                  <a:pt x="267" y="315"/>
                  <a:pt x="267" y="321"/>
                </a:cubicBezTo>
                <a:lnTo>
                  <a:pt x="267" y="366"/>
                </a:lnTo>
                <a:cubicBezTo>
                  <a:pt x="267" y="372"/>
                  <a:pt x="262" y="376"/>
                  <a:pt x="256" y="375"/>
                </a:cubicBezTo>
                <a:lnTo>
                  <a:pt x="201" y="357"/>
                </a:lnTo>
                <a:cubicBezTo>
                  <a:pt x="195" y="355"/>
                  <a:pt x="190" y="348"/>
                  <a:pt x="190" y="341"/>
                </a:cubicBezTo>
                <a:lnTo>
                  <a:pt x="190" y="297"/>
                </a:lnTo>
                <a:close/>
                <a:moveTo>
                  <a:pt x="274" y="649"/>
                </a:moveTo>
                <a:cubicBezTo>
                  <a:pt x="273" y="652"/>
                  <a:pt x="271" y="654"/>
                  <a:pt x="268" y="654"/>
                </a:cubicBezTo>
                <a:cubicBezTo>
                  <a:pt x="267" y="654"/>
                  <a:pt x="266" y="654"/>
                  <a:pt x="266" y="653"/>
                </a:cubicBezTo>
                <a:lnTo>
                  <a:pt x="179" y="628"/>
                </a:lnTo>
                <a:cubicBezTo>
                  <a:pt x="176" y="627"/>
                  <a:pt x="174" y="624"/>
                  <a:pt x="175" y="620"/>
                </a:cubicBezTo>
                <a:cubicBezTo>
                  <a:pt x="176" y="617"/>
                  <a:pt x="179" y="614"/>
                  <a:pt x="183" y="616"/>
                </a:cubicBezTo>
                <a:lnTo>
                  <a:pt x="270" y="641"/>
                </a:lnTo>
                <a:cubicBezTo>
                  <a:pt x="273" y="642"/>
                  <a:pt x="275" y="645"/>
                  <a:pt x="274" y="64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本框 17">
            <a:extLst>
              <a:ext uri="{FF2B5EF4-FFF2-40B4-BE49-F238E27FC236}">
                <a16:creationId xmlns:a16="http://schemas.microsoft.com/office/drawing/2014/main" id="{AD9D80C7-1AA5-E2B9-4137-C61227679E77}"/>
              </a:ext>
            </a:extLst>
          </p:cNvPr>
          <p:cNvSpPr txBox="1"/>
          <p:nvPr/>
        </p:nvSpPr>
        <p:spPr>
          <a:xfrm>
            <a:off x="308850" y="564061"/>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01</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Tree>
    <p:extLst>
      <p:ext uri="{BB962C8B-B14F-4D97-AF65-F5344CB8AC3E}">
        <p14:creationId xmlns:p14="http://schemas.microsoft.com/office/powerpoint/2010/main" val="1435944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A094B111-C269-A026-EB3B-B5F670EB18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78DDCC99-B4DD-0514-4BAE-B548363376D9}"/>
              </a:ext>
            </a:extLst>
          </p:cNvPr>
          <p:cNvSpPr/>
          <p:nvPr/>
        </p:nvSpPr>
        <p:spPr>
          <a:xfrm>
            <a:off x="4925412" y="3018381"/>
            <a:ext cx="2298065" cy="707886"/>
          </a:xfrm>
          <a:prstGeom prst="rect">
            <a:avLst/>
          </a:prstGeom>
        </p:spPr>
        <p:txBody>
          <a:bodyPr wrap="none">
            <a:spAutoFit/>
          </a:bodyPr>
          <a:lstStyle/>
          <a:p>
            <a:pPr algn="ctr">
              <a:spcAft>
                <a:spcPts val="0"/>
              </a:spcAft>
              <a:defRPr/>
            </a:pPr>
            <a:r>
              <a:rPr lang="zh-CN" altLang="en-US" sz="40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课题分析</a:t>
            </a:r>
            <a:endParaRPr lang="zh-CN" altLang="zh-CN" sz="40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a:extLst>
              <a:ext uri="{FF2B5EF4-FFF2-40B4-BE49-F238E27FC236}">
                <a16:creationId xmlns:a16="http://schemas.microsoft.com/office/drawing/2014/main" id="{AE5ED728-9898-0887-FFF0-6722247D4856}"/>
              </a:ext>
            </a:extLst>
          </p:cNvPr>
          <p:cNvGrpSpPr/>
          <p:nvPr/>
        </p:nvGrpSpPr>
        <p:grpSpPr>
          <a:xfrm>
            <a:off x="5543007" y="1494806"/>
            <a:ext cx="1105987" cy="1105987"/>
            <a:chOff x="6530242" y="1948110"/>
            <a:chExt cx="453197" cy="453197"/>
          </a:xfrm>
        </p:grpSpPr>
        <p:sp>
          <p:nvSpPr>
            <p:cNvPr id="4" name="椭圆 3">
              <a:extLst>
                <a:ext uri="{FF2B5EF4-FFF2-40B4-BE49-F238E27FC236}">
                  <a16:creationId xmlns:a16="http://schemas.microsoft.com/office/drawing/2014/main" id="{297BCFD1-F127-4C38-E4AB-3B18B755B463}"/>
                </a:ext>
              </a:extLst>
            </p:cNvPr>
            <p:cNvSpPr/>
            <p:nvPr/>
          </p:nvSpPr>
          <p:spPr>
            <a:xfrm>
              <a:off x="6530242" y="1948110"/>
              <a:ext cx="453197" cy="4531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800"/>
            </a:p>
          </p:txBody>
        </p:sp>
        <p:sp>
          <p:nvSpPr>
            <p:cNvPr id="5" name="文本框 4">
              <a:extLst>
                <a:ext uri="{FF2B5EF4-FFF2-40B4-BE49-F238E27FC236}">
                  <a16:creationId xmlns:a16="http://schemas.microsoft.com/office/drawing/2014/main" id="{E20E552F-9D61-B19C-E70B-0221DECB89ED}"/>
                </a:ext>
              </a:extLst>
            </p:cNvPr>
            <p:cNvSpPr txBox="1"/>
            <p:nvPr/>
          </p:nvSpPr>
          <p:spPr>
            <a:xfrm>
              <a:off x="6613910" y="2014196"/>
              <a:ext cx="285865" cy="340515"/>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02</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grpSp>
      <p:sp>
        <p:nvSpPr>
          <p:cNvPr id="7" name="文本框 6">
            <a:extLst>
              <a:ext uri="{FF2B5EF4-FFF2-40B4-BE49-F238E27FC236}">
                <a16:creationId xmlns:a16="http://schemas.microsoft.com/office/drawing/2014/main" id="{2CDA6618-B182-A567-C377-91C1D12B8D67}"/>
              </a:ext>
            </a:extLst>
          </p:cNvPr>
          <p:cNvSpPr txBox="1"/>
          <p:nvPr/>
        </p:nvSpPr>
        <p:spPr>
          <a:xfrm>
            <a:off x="2180899" y="3726267"/>
            <a:ext cx="7830204" cy="369332"/>
          </a:xfrm>
          <a:prstGeom prst="rect">
            <a:avLst/>
          </a:prstGeom>
          <a:noFill/>
        </p:spPr>
        <p:txBody>
          <a:bodyPr wrap="square" rtlCol="0">
            <a:spAutoFit/>
          </a:bodyPr>
          <a:lstStyle/>
          <a:p>
            <a:pPr algn="dist"/>
            <a:r>
              <a:rPr kumimoji="1" lang="en" altLang="zh-CN" spc="300" dirty="0">
                <a:solidFill>
                  <a:schemeClr val="bg1">
                    <a:lumMod val="75000"/>
                  </a:schemeClr>
                </a:solidFill>
              </a:rPr>
              <a:t>RESEARCH METHODS AND IDEAS</a:t>
            </a:r>
          </a:p>
        </p:txBody>
      </p:sp>
      <p:grpSp>
        <p:nvGrpSpPr>
          <p:cNvPr id="8" name="组合 7">
            <a:extLst>
              <a:ext uri="{FF2B5EF4-FFF2-40B4-BE49-F238E27FC236}">
                <a16:creationId xmlns:a16="http://schemas.microsoft.com/office/drawing/2014/main" id="{906A8F87-3624-DC58-2329-BB48ED221117}"/>
              </a:ext>
            </a:extLst>
          </p:cNvPr>
          <p:cNvGrpSpPr/>
          <p:nvPr/>
        </p:nvGrpSpPr>
        <p:grpSpPr>
          <a:xfrm>
            <a:off x="5774726" y="4710324"/>
            <a:ext cx="642547" cy="97971"/>
            <a:chOff x="5774727" y="4882243"/>
            <a:chExt cx="642547" cy="97971"/>
          </a:xfrm>
          <a:solidFill>
            <a:schemeClr val="accent1">
              <a:lumMod val="40000"/>
              <a:lumOff val="60000"/>
            </a:schemeClr>
          </a:solidFill>
        </p:grpSpPr>
        <p:sp>
          <p:nvSpPr>
            <p:cNvPr id="9" name="椭圆 8">
              <a:extLst>
                <a:ext uri="{FF2B5EF4-FFF2-40B4-BE49-F238E27FC236}">
                  <a16:creationId xmlns:a16="http://schemas.microsoft.com/office/drawing/2014/main" id="{94926801-065A-1971-5533-B8FC9982243F}"/>
                </a:ext>
              </a:extLst>
            </p:cNvPr>
            <p:cNvSpPr/>
            <p:nvPr/>
          </p:nvSpPr>
          <p:spPr>
            <a:xfrm>
              <a:off x="5774727" y="4882243"/>
              <a:ext cx="97971" cy="979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01718FF5-1F3A-6CE1-00EB-F1F4923A80EE}"/>
                </a:ext>
              </a:extLst>
            </p:cNvPr>
            <p:cNvSpPr/>
            <p:nvPr/>
          </p:nvSpPr>
          <p:spPr>
            <a:xfrm>
              <a:off x="6047015" y="4882243"/>
              <a:ext cx="97971" cy="979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8DE63ECC-A748-42C6-DF66-23500AD33C55}"/>
                </a:ext>
              </a:extLst>
            </p:cNvPr>
            <p:cNvSpPr/>
            <p:nvPr/>
          </p:nvSpPr>
          <p:spPr>
            <a:xfrm>
              <a:off x="6319303" y="4882243"/>
              <a:ext cx="97971" cy="979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5" name="三角形 14">
            <a:extLst>
              <a:ext uri="{FF2B5EF4-FFF2-40B4-BE49-F238E27FC236}">
                <a16:creationId xmlns:a16="http://schemas.microsoft.com/office/drawing/2014/main" id="{125C5BD6-A609-3FDA-DE40-70583D62A62E}"/>
              </a:ext>
            </a:extLst>
          </p:cNvPr>
          <p:cNvSpPr/>
          <p:nvPr/>
        </p:nvSpPr>
        <p:spPr>
          <a:xfrm>
            <a:off x="0" y="5452604"/>
            <a:ext cx="5747190" cy="1405394"/>
          </a:xfrm>
          <a:prstGeom prst="triangle">
            <a:avLst>
              <a:gd name="adj" fmla="val 0"/>
            </a:avLst>
          </a:prstGeom>
          <a:solidFill>
            <a:srgbClr val="5E8EB9"/>
          </a:solidFill>
          <a:ln>
            <a:noFill/>
          </a:ln>
          <a:effectLst>
            <a:outerShdw blurRad="177800" dist="38100" dir="13500000" algn="br" rotWithShape="0">
              <a:prstClr val="black">
                <a:alpha val="168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三角形 16">
            <a:extLst>
              <a:ext uri="{FF2B5EF4-FFF2-40B4-BE49-F238E27FC236}">
                <a16:creationId xmlns:a16="http://schemas.microsoft.com/office/drawing/2014/main" id="{E4025779-BE09-1C44-45B5-2541EFD47D51}"/>
              </a:ext>
            </a:extLst>
          </p:cNvPr>
          <p:cNvSpPr/>
          <p:nvPr/>
        </p:nvSpPr>
        <p:spPr>
          <a:xfrm flipH="1">
            <a:off x="6468875" y="5452604"/>
            <a:ext cx="5747190" cy="1405394"/>
          </a:xfrm>
          <a:prstGeom prst="triangle">
            <a:avLst>
              <a:gd name="adj" fmla="val 0"/>
            </a:avLst>
          </a:prstGeom>
          <a:solidFill>
            <a:srgbClr val="5E8EB9"/>
          </a:solidFill>
          <a:ln>
            <a:noFill/>
          </a:ln>
          <a:effectLst>
            <a:outerShdw blurRad="177800" dist="38100" dir="13500000" algn="br" rotWithShape="0">
              <a:prstClr val="black">
                <a:alpha val="168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4215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291266"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02</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课题分析</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042238" y="890529"/>
            <a:ext cx="3787311"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METHODS AND IDEAS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DD4306ED-4AA9-05F0-7403-04CA71473404}"/>
              </a:ext>
            </a:extLst>
          </p:cNvPr>
          <p:cNvSpPr txBox="1"/>
          <p:nvPr/>
        </p:nvSpPr>
        <p:spPr>
          <a:xfrm>
            <a:off x="640079" y="1663802"/>
            <a:ext cx="10058400" cy="2246769"/>
          </a:xfrm>
          <a:prstGeom prst="rect">
            <a:avLst/>
          </a:prstGeom>
          <a:noFill/>
        </p:spPr>
        <p:txBody>
          <a:bodyPr wrap="square" rtlCol="0">
            <a:spAutoFit/>
          </a:bodyPr>
          <a:lstStyle/>
          <a:p>
            <a:r>
              <a:rPr lang="en-US" altLang="zh-CN" sz="2800" b="1" dirty="0"/>
              <a:t>Multimodal target/aspect sentiment classification </a:t>
            </a:r>
            <a:r>
              <a:rPr lang="en-US" altLang="zh-CN" sz="2800" dirty="0"/>
              <a:t>combines multimodal sentiment analysis and aspect/target sentiment classification. The goal of the task is to combine </a:t>
            </a:r>
            <a:r>
              <a:rPr lang="en-US" altLang="zh-CN" sz="2800" b="1" dirty="0"/>
              <a:t>vision</a:t>
            </a:r>
            <a:r>
              <a:rPr lang="en-US" altLang="zh-CN" sz="2800" dirty="0"/>
              <a:t> and </a:t>
            </a:r>
            <a:r>
              <a:rPr lang="en-US" altLang="zh-CN" sz="2800" b="1" dirty="0"/>
              <a:t>language</a:t>
            </a:r>
            <a:r>
              <a:rPr lang="en-US" altLang="zh-CN" sz="2800" dirty="0"/>
              <a:t> to understand the sentiment towards a target entity in a sentence.</a:t>
            </a:r>
            <a:endParaRPr lang="zh-CN" altLang="en-US" sz="2800" dirty="0"/>
          </a:p>
        </p:txBody>
      </p:sp>
      <p:pic>
        <p:nvPicPr>
          <p:cNvPr id="9" name="图片 8">
            <a:extLst>
              <a:ext uri="{FF2B5EF4-FFF2-40B4-BE49-F238E27FC236}">
                <a16:creationId xmlns:a16="http://schemas.microsoft.com/office/drawing/2014/main" id="{53966283-DC24-86CA-3750-F73236112F11}"/>
              </a:ext>
            </a:extLst>
          </p:cNvPr>
          <p:cNvPicPr>
            <a:picLocks noChangeAspect="1"/>
          </p:cNvPicPr>
          <p:nvPr/>
        </p:nvPicPr>
        <p:blipFill>
          <a:blip r:embed="rId2"/>
          <a:stretch>
            <a:fillRect/>
          </a:stretch>
        </p:blipFill>
        <p:spPr>
          <a:xfrm>
            <a:off x="2165802" y="3798837"/>
            <a:ext cx="7372645" cy="3116323"/>
          </a:xfrm>
          <a:prstGeom prst="rect">
            <a:avLst/>
          </a:prstGeom>
        </p:spPr>
      </p:pic>
    </p:spTree>
    <p:extLst>
      <p:ext uri="{BB962C8B-B14F-4D97-AF65-F5344CB8AC3E}">
        <p14:creationId xmlns:p14="http://schemas.microsoft.com/office/powerpoint/2010/main" val="3481537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68D12-880B-EF80-6137-5D57C11128DD}"/>
              </a:ext>
            </a:extLst>
          </p:cNvPr>
          <p:cNvSpPr/>
          <p:nvPr/>
        </p:nvSpPr>
        <p:spPr>
          <a:xfrm>
            <a:off x="0" y="518160"/>
            <a:ext cx="839788" cy="746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CFAD4BD-529F-475D-E03C-EC353FD2813E}"/>
              </a:ext>
            </a:extLst>
          </p:cNvPr>
          <p:cNvSpPr txBox="1"/>
          <p:nvPr/>
        </p:nvSpPr>
        <p:spPr>
          <a:xfrm>
            <a:off x="291266" y="525028"/>
            <a:ext cx="697627" cy="830997"/>
          </a:xfrm>
          <a:prstGeom prst="rect">
            <a:avLst/>
          </a:prstGeom>
          <a:noFill/>
        </p:spPr>
        <p:txBody>
          <a:bodyPr wrap="none" rtlCol="0">
            <a:spAutoFit/>
          </a:bodyPr>
          <a:lstStyle/>
          <a:p>
            <a:pPr algn="ctr"/>
            <a:r>
              <a:rPr kumimoji="1" lang="en-US" altLang="zh-CN"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rPr>
              <a:t>02</a:t>
            </a:r>
            <a:endParaRPr kumimoji="1" lang="zh-CN" altLang="en-US" sz="4800" b="1" dirty="0">
              <a:solidFill>
                <a:schemeClr val="bg1"/>
              </a:solidFill>
              <a:latin typeface="Bebas Neue" panose="020B0606020202050201" pitchFamily="34" charset="0"/>
              <a:ea typeface="Microsoft YaHei Semibold" panose="020B0402040204020203" pitchFamily="34" charset="-122"/>
              <a:cs typeface="Arial Narrow" panose="020B0604020202020204" pitchFamily="34" charset="0"/>
            </a:endParaRPr>
          </a:p>
        </p:txBody>
      </p:sp>
      <p:sp>
        <p:nvSpPr>
          <p:cNvPr id="5" name="矩形 4">
            <a:extLst>
              <a:ext uri="{FF2B5EF4-FFF2-40B4-BE49-F238E27FC236}">
                <a16:creationId xmlns:a16="http://schemas.microsoft.com/office/drawing/2014/main" id="{27758B8D-C9AD-98B6-2980-355102A7DF98}"/>
              </a:ext>
            </a:extLst>
          </p:cNvPr>
          <p:cNvSpPr/>
          <p:nvPr/>
        </p:nvSpPr>
        <p:spPr>
          <a:xfrm>
            <a:off x="1079758" y="717950"/>
            <a:ext cx="9496802" cy="523220"/>
          </a:xfrm>
          <a:prstGeom prst="rect">
            <a:avLst/>
          </a:prstGeom>
        </p:spPr>
        <p:txBody>
          <a:bodyPr wrap="square">
            <a:spAutoFit/>
          </a:bodyPr>
          <a:lstStyle/>
          <a:p>
            <a:pPr>
              <a:spcAft>
                <a:spcPts val="0"/>
              </a:spcAft>
              <a:defRPr/>
            </a:pPr>
            <a:r>
              <a:rPr lang="zh-CN" altLang="en-US"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rPr>
              <a:t>课题分析</a:t>
            </a:r>
            <a:endParaRPr lang="zh-CN" altLang="zh-CN" sz="2800" b="1" kern="100" spc="120" dirty="0">
              <a:solidFill>
                <a:srgbClr val="5E8EB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B296536-68AC-1917-7832-4A67F4C434A2}"/>
              </a:ext>
            </a:extLst>
          </p:cNvPr>
          <p:cNvSpPr txBox="1"/>
          <p:nvPr/>
        </p:nvSpPr>
        <p:spPr>
          <a:xfrm>
            <a:off x="4042238" y="890529"/>
            <a:ext cx="3787311" cy="307777"/>
          </a:xfrm>
          <a:prstGeom prst="rect">
            <a:avLst/>
          </a:prstGeom>
          <a:noFill/>
        </p:spPr>
        <p:txBody>
          <a:bodyPr wrap="square" rtlCol="0">
            <a:spAutoFit/>
          </a:bodyPr>
          <a:lstStyle/>
          <a:p>
            <a:pPr algn="dist"/>
            <a:r>
              <a:rPr kumimoji="1" lang="en" altLang="zh-CN" sz="1400" spc="300" dirty="0">
                <a:solidFill>
                  <a:schemeClr val="bg1">
                    <a:lumMod val="75000"/>
                  </a:schemeClr>
                </a:solidFill>
              </a:rPr>
              <a:t>RESEARCH METHODS AND IDEAS</a:t>
            </a:r>
          </a:p>
        </p:txBody>
      </p:sp>
      <p:cxnSp>
        <p:nvCxnSpPr>
          <p:cNvPr id="8" name="直线连接符 7">
            <a:extLst>
              <a:ext uri="{FF2B5EF4-FFF2-40B4-BE49-F238E27FC236}">
                <a16:creationId xmlns:a16="http://schemas.microsoft.com/office/drawing/2014/main" id="{2450DA68-4E4A-9DBA-CF22-9FC4A1DA32D9}"/>
              </a:ext>
            </a:extLst>
          </p:cNvPr>
          <p:cNvCxnSpPr>
            <a:cxnSpLocks/>
          </p:cNvCxnSpPr>
          <p:nvPr/>
        </p:nvCxnSpPr>
        <p:spPr>
          <a:xfrm flipV="1">
            <a:off x="879356" y="1198306"/>
            <a:ext cx="10673307" cy="6115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24B92B99-7AE7-1B08-7B99-F138D459DD83}"/>
              </a:ext>
            </a:extLst>
          </p:cNvPr>
          <p:cNvSpPr txBox="1"/>
          <p:nvPr/>
        </p:nvSpPr>
        <p:spPr>
          <a:xfrm>
            <a:off x="182069" y="1739819"/>
            <a:ext cx="2543201" cy="461665"/>
          </a:xfrm>
          <a:prstGeom prst="rect">
            <a:avLst/>
          </a:prstGeom>
          <a:noFill/>
        </p:spPr>
        <p:txBody>
          <a:bodyPr wrap="square" rtlCol="0">
            <a:spAutoFit/>
          </a:bodyPr>
          <a:lstStyle/>
          <a:p>
            <a:r>
              <a:rPr kumimoji="1" lang="en-US" altLang="zh-CN" sz="2400" b="1" dirty="0">
                <a:solidFill>
                  <a:schemeClr val="accent2"/>
                </a:solidFill>
                <a:ea typeface="Microsoft YaHei Semibold" panose="020B0402040204020203" pitchFamily="34" charset="-122"/>
              </a:rPr>
              <a:t>Problem</a:t>
            </a:r>
            <a:r>
              <a:rPr kumimoji="1" lang="en-US" altLang="zh-CN" sz="2000" b="1" dirty="0">
                <a:solidFill>
                  <a:schemeClr val="accent2"/>
                </a:solidFill>
                <a:ea typeface="Microsoft YaHei Semibold" panose="020B0402040204020203" pitchFamily="34" charset="-122"/>
              </a:rPr>
              <a:t> </a:t>
            </a:r>
            <a:r>
              <a:rPr kumimoji="1" lang="en-US" altLang="zh-CN" sz="2400" b="1" dirty="0">
                <a:solidFill>
                  <a:schemeClr val="accent2"/>
                </a:solidFill>
                <a:ea typeface="Microsoft YaHei Semibold" panose="020B0402040204020203" pitchFamily="34" charset="-122"/>
              </a:rPr>
              <a:t>Analysis</a:t>
            </a:r>
            <a:r>
              <a:rPr kumimoji="1" lang="en-US" altLang="zh-CN" sz="2000" b="1" dirty="0">
                <a:solidFill>
                  <a:schemeClr val="accent2"/>
                </a:solidFill>
                <a:ea typeface="Microsoft YaHei Semibold" panose="020B0402040204020203" pitchFamily="34" charset="-122"/>
              </a:rPr>
              <a:t>:</a:t>
            </a:r>
            <a:r>
              <a:rPr kumimoji="1" lang="zh-CN" altLang="en-US" sz="2000" b="1" dirty="0">
                <a:solidFill>
                  <a:schemeClr val="accent2"/>
                </a:solidFill>
                <a:ea typeface="Microsoft YaHei Semibold" panose="020B0402040204020203" pitchFamily="34" charset="-122"/>
              </a:rPr>
              <a:t> </a:t>
            </a:r>
          </a:p>
        </p:txBody>
      </p:sp>
      <p:pic>
        <p:nvPicPr>
          <p:cNvPr id="11" name="图片 10">
            <a:extLst>
              <a:ext uri="{FF2B5EF4-FFF2-40B4-BE49-F238E27FC236}">
                <a16:creationId xmlns:a16="http://schemas.microsoft.com/office/drawing/2014/main" id="{FA5D450D-5B66-AB3B-095B-75B626A59235}"/>
              </a:ext>
            </a:extLst>
          </p:cNvPr>
          <p:cNvPicPr>
            <a:picLocks noChangeAspect="1"/>
          </p:cNvPicPr>
          <p:nvPr/>
        </p:nvPicPr>
        <p:blipFill>
          <a:blip r:embed="rId2"/>
          <a:stretch>
            <a:fillRect/>
          </a:stretch>
        </p:blipFill>
        <p:spPr>
          <a:xfrm>
            <a:off x="1420724" y="2456117"/>
            <a:ext cx="9350550" cy="3314987"/>
          </a:xfrm>
          <a:prstGeom prst="rect">
            <a:avLst/>
          </a:prstGeom>
        </p:spPr>
      </p:pic>
      <p:sp>
        <p:nvSpPr>
          <p:cNvPr id="12" name="文本框 11">
            <a:extLst>
              <a:ext uri="{FF2B5EF4-FFF2-40B4-BE49-F238E27FC236}">
                <a16:creationId xmlns:a16="http://schemas.microsoft.com/office/drawing/2014/main" id="{34159ABC-EB83-F51C-B01A-17CB11055015}"/>
              </a:ext>
            </a:extLst>
          </p:cNvPr>
          <p:cNvSpPr txBox="1"/>
          <p:nvPr/>
        </p:nvSpPr>
        <p:spPr>
          <a:xfrm>
            <a:off x="3683479" y="5813582"/>
            <a:ext cx="5065059" cy="307777"/>
          </a:xfrm>
          <a:prstGeom prst="rect">
            <a:avLst/>
          </a:prstGeom>
          <a:noFill/>
        </p:spPr>
        <p:txBody>
          <a:bodyPr wrap="square" rtlCol="0">
            <a:spAutoFit/>
          </a:bodyPr>
          <a:lstStyle/>
          <a:p>
            <a:pPr algn="ctr"/>
            <a:r>
              <a:rPr lang="en-US" altLang="zh-CN" sz="1400" dirty="0">
                <a:solidFill>
                  <a:schemeClr val="accent1"/>
                </a:solidFill>
              </a:rPr>
              <a:t>Take this for an example</a:t>
            </a:r>
            <a:endParaRPr lang="zh-CN" altLang="en-US" sz="1400" dirty="0">
              <a:solidFill>
                <a:schemeClr val="accent1"/>
              </a:solidFill>
            </a:endParaRPr>
          </a:p>
        </p:txBody>
      </p:sp>
    </p:spTree>
    <p:extLst>
      <p:ext uri="{BB962C8B-B14F-4D97-AF65-F5344CB8AC3E}">
        <p14:creationId xmlns:p14="http://schemas.microsoft.com/office/powerpoint/2010/main" val="3968499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自定义 33">
      <a:dk1>
        <a:srgbClr val="000000"/>
      </a:dk1>
      <a:lt1>
        <a:srgbClr val="FFFFFF"/>
      </a:lt1>
      <a:dk2>
        <a:srgbClr val="44546A"/>
      </a:dk2>
      <a:lt2>
        <a:srgbClr val="E7E6E6"/>
      </a:lt2>
      <a:accent1>
        <a:srgbClr val="5E8DB8"/>
      </a:accent1>
      <a:accent2>
        <a:srgbClr val="5E8DB8"/>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1545</TotalTime>
  <Words>1599</Words>
  <Application>Microsoft Office PowerPoint</Application>
  <PresentationFormat>宽屏</PresentationFormat>
  <Paragraphs>277</Paragraphs>
  <Slides>49</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49</vt:i4>
      </vt:variant>
    </vt:vector>
  </HeadingPairs>
  <TitlesOfParts>
    <vt:vector size="65" baseType="lpstr">
      <vt:lpstr>charter</vt:lpstr>
      <vt:lpstr>Comic Neue</vt:lpstr>
      <vt:lpstr>Microsoft YaHei Heavy</vt:lpstr>
      <vt:lpstr>Microsoft YaHei Semibold</vt:lpstr>
      <vt:lpstr>等线</vt:lpstr>
      <vt:lpstr>等线 Light</vt:lpstr>
      <vt:lpstr>微软雅黑</vt:lpstr>
      <vt:lpstr>微软雅黑</vt:lpstr>
      <vt:lpstr>字魂105号-简雅黑</vt:lpstr>
      <vt:lpstr>字魂59号-创粗黑</vt:lpstr>
      <vt:lpstr>Arial</vt:lpstr>
      <vt:lpstr>Arial</vt:lpstr>
      <vt:lpstr>Bebas Neue</vt:lpstr>
      <vt:lpstr>Helvetica</vt:lpstr>
      <vt:lpstr>Open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zhou xurui</cp:lastModifiedBy>
  <cp:revision>114</cp:revision>
  <dcterms:created xsi:type="dcterms:W3CDTF">2022-04-28T12:10:52Z</dcterms:created>
  <dcterms:modified xsi:type="dcterms:W3CDTF">2022-05-13T11:48:06Z</dcterms:modified>
</cp:coreProperties>
</file>